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8" r:id="rId5"/>
    <p:sldId id="269" r:id="rId6"/>
    <p:sldId id="270" r:id="rId7"/>
    <p:sldId id="272" r:id="rId8"/>
    <p:sldId id="271" r:id="rId9"/>
    <p:sldId id="273" r:id="rId10"/>
    <p:sldId id="274" r:id="rId11"/>
    <p:sldId id="26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/>
      <dgm:t>
        <a:bodyPr/>
        <a:lstStyle/>
        <a:p>
          <a:pPr rtl="0"/>
          <a:r>
            <a:rPr lang="ru-RU" b="1" dirty="0" smtClean="0"/>
            <a:t>Урок 9.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/>
    </dgm:pt>
    <dgm:pt modelId="{E08D0A24-6C9F-4F0C-9C03-79D35E22BFF3}" type="pres">
      <dgm:prSet presAssocID="{0D27236E-0F48-442E-BEB2-C7DC34754491}" presName="space" presStyleCnt="0"/>
      <dgm:spPr/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70475" y="3051461"/>
            <a:ext cx="3708666" cy="245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50" y="142875"/>
            <a:ext cx="1284288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Геологическая история Земли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Геологическая история Земли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0" y="6357958"/>
            <a:ext cx="9144032" cy="500042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b="1" i="1" dirty="0" smtClean="0">
                <a:latin typeface="Georgia" pitchFamily="18" charset="0"/>
              </a:rPr>
              <a:t>Организмы кайнозоя </a:t>
            </a:r>
            <a:r>
              <a:rPr lang="ru-RU" sz="1800" dirty="0" smtClean="0"/>
              <a:t>(по материалам </a:t>
            </a:r>
            <a:r>
              <a:rPr lang="ru-RU" sz="1800" dirty="0" err="1" smtClean="0"/>
              <a:t>Википедии</a:t>
            </a:r>
            <a:r>
              <a:rPr lang="ru-RU" sz="1800" dirty="0" smtClean="0"/>
              <a:t> и сайта край36.рф)</a:t>
            </a:r>
          </a:p>
          <a:p>
            <a:pPr marL="0" indent="0" algn="ctr">
              <a:buNone/>
            </a:pPr>
            <a:endParaRPr lang="ru-RU" sz="2200" b="1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14282" y="3143248"/>
            <a:ext cx="210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Челюсть мамонта</a:t>
            </a:r>
            <a:endParaRPr lang="ru-RU" dirty="0"/>
          </a:p>
        </p:txBody>
      </p:sp>
      <p:pic>
        <p:nvPicPr>
          <p:cNvPr id="8" name="Рисунок 7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071802" y="3143248"/>
            <a:ext cx="276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Реконструкция мамонта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786578" y="3143248"/>
            <a:ext cx="171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Индрикотерии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85786" y="5938854"/>
            <a:ext cx="3498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Саблезубая кошка (</a:t>
            </a:r>
            <a:r>
              <a:rPr lang="ru-RU" dirty="0" err="1" smtClean="0"/>
              <a:t>гомотерия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448730" y="5938854"/>
            <a:ext cx="262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Череп австралопитека</a:t>
            </a:r>
            <a:endParaRPr lang="ru-RU" dirty="0"/>
          </a:p>
        </p:txBody>
      </p:sp>
      <p:pic>
        <p:nvPicPr>
          <p:cNvPr id="29698" name="Picture 2" descr="File:Triceratops AMNH 01.jpg"/>
          <p:cNvPicPr>
            <a:picLocks noChangeAspect="1" noChangeArrowheads="1"/>
          </p:cNvPicPr>
          <p:nvPr/>
        </p:nvPicPr>
        <p:blipFill>
          <a:blip r:embed="rId3" cstate="print"/>
          <a:srcRect r="6006"/>
          <a:stretch>
            <a:fillRect/>
          </a:stretch>
        </p:blipFill>
        <p:spPr bwMode="auto">
          <a:xfrm>
            <a:off x="-32" y="970222"/>
            <a:ext cx="2787604" cy="2060035"/>
          </a:xfrm>
          <a:prstGeom prst="rect">
            <a:avLst/>
          </a:prstGeom>
          <a:noFill/>
        </p:spPr>
      </p:pic>
      <p:pic>
        <p:nvPicPr>
          <p:cNvPr id="29700" name="Picture 4" descr="File:9121 - Milano, Museo storia naturale - Scipionyx samniticus - Foto Giovanni Dall'Orto 22-Apr-2007a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57488" y="970222"/>
            <a:ext cx="3110249" cy="2060035"/>
          </a:xfrm>
          <a:prstGeom prst="rect">
            <a:avLst/>
          </a:prstGeom>
          <a:noFill/>
        </p:spPr>
      </p:pic>
      <p:pic>
        <p:nvPicPr>
          <p:cNvPr id="30722" name="Picture 2" descr="File:Indricotherium-rec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948285"/>
            <a:ext cx="3097109" cy="2081972"/>
          </a:xfrm>
          <a:prstGeom prst="rect">
            <a:avLst/>
          </a:prstGeom>
          <a:noFill/>
        </p:spPr>
      </p:pic>
      <p:pic>
        <p:nvPicPr>
          <p:cNvPr id="30724" name="Picture 4" descr="File:Homotherium seru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3595977"/>
            <a:ext cx="3554541" cy="2252878"/>
          </a:xfrm>
          <a:prstGeom prst="rect">
            <a:avLst/>
          </a:prstGeom>
          <a:noFill/>
        </p:spPr>
      </p:pic>
      <p:pic>
        <p:nvPicPr>
          <p:cNvPr id="30728" name="Picture 8" descr="https://upload.wikimedia.org/wikipedia/commons/thumb/2/2d/Mrs_Ples.jpg/1024px-Mrs_Pl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2829" y="3585152"/>
            <a:ext cx="3175385" cy="2263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750664"/>
            <a:ext cx="8429684" cy="3607030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Расскажите о том, как сформировалась Земля.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 возникли оболочки Земли: атмосфера, гидросфера, литосфера? Как они впоследствии изменялись?</a:t>
            </a:r>
            <a:endParaRPr lang="ru-RU" sz="2000" i="1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r>
              <a:rPr lang="ru-RU" sz="2000" i="1" smtClean="0">
                <a:latin typeface="Georgia" pitchFamily="18" charset="0"/>
              </a:rPr>
              <a:t>Какие </a:t>
            </a:r>
            <a:r>
              <a:rPr lang="ru-RU" sz="2000" i="1" dirty="0" smtClean="0">
                <a:latin typeface="Georgia" pitchFamily="18" charset="0"/>
              </a:rPr>
              <a:t>животные и растения обитали на Земле в разные эпохи?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None/>
            </a:pPr>
            <a:r>
              <a:rPr lang="ru-RU" sz="2400" b="1" i="1" dirty="0" smtClean="0">
                <a:latin typeface="Georgia" pitchFamily="18" charset="0"/>
              </a:rPr>
              <a:t>Практическая работа</a:t>
            </a:r>
          </a:p>
          <a:p>
            <a:pPr marL="114300" indent="-457200">
              <a:buNone/>
            </a:pPr>
            <a:r>
              <a:rPr lang="ru-RU" sz="2000" i="1" dirty="0" smtClean="0">
                <a:latin typeface="Georgia" pitchFamily="18" charset="0"/>
              </a:rPr>
              <a:t>Заполните таблицу на основе материала параграфа.</a:t>
            </a:r>
          </a:p>
          <a:p>
            <a:pPr marL="114300" indent="-45720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None/>
            </a:pPr>
            <a:r>
              <a:rPr lang="ru-RU" sz="2000" i="1" dirty="0" smtClean="0">
                <a:latin typeface="Georgia" pitchFamily="18" charset="0"/>
              </a:rPr>
              <a:t>								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Геологическая история Земли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6" y="4286256"/>
          <a:ext cx="835824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554"/>
                <a:gridCol w="1778167"/>
                <a:gridCol w="1484175"/>
                <a:gridCol w="1406060"/>
                <a:gridCol w="15622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Эры (эоны)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Архей. Протерозой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Палеозой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Мезозой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Кайнозой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Особенности </a:t>
                      </a:r>
                    </a:p>
                    <a:p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данного времени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Геологическая история Земли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Вспомните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Что вы знаете об образовании нашей планеты, о процессах, происходивших на ней в разные эпохи? </a:t>
            </a:r>
            <a:endParaRPr lang="en-US" sz="2000" i="1" dirty="0" smtClean="0">
              <a:latin typeface="Georgia" pitchFamily="18" charset="0"/>
            </a:endParaRP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Какие животные и растения обитали на планете в древности и в наше время?</a:t>
            </a:r>
            <a:endParaRPr lang="ru-RU" sz="2000" dirty="0" smtClean="0">
              <a:latin typeface="Georgia" pitchFamily="18" charset="0"/>
            </a:endParaRPr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7698" y="1357298"/>
            <a:ext cx="3428009" cy="3049667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57224" y="464344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Аммонит (реконструкция)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Геологическая история Земли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Как формировалась Земля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Геологическую историю Земли делят на крупные отрезки времени – эры: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Архейская (2500-3550 млн. лет назад).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Протерозойская (570-2500 млн. лет назад).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Палеозойская (248-570 млн. лет назад).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Мезозойская (65-248 млн. лет назад).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Кайнозойская (0-65 млн. лет назад).</a:t>
            </a: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71472" y="5357826"/>
            <a:ext cx="332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Древние морские скорпионы</a:t>
            </a:r>
          </a:p>
          <a:p>
            <a:pPr algn="ctr"/>
            <a:r>
              <a:rPr lang="ru-RU" dirty="0" smtClean="0"/>
              <a:t>(по материалам </a:t>
            </a:r>
            <a:r>
              <a:rPr lang="ru-RU" dirty="0" err="1" smtClean="0"/>
              <a:t>Википедии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9220" name="Picture 4" descr="File:Eurypterus Paleoar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713" y="1952824"/>
            <a:ext cx="4110037" cy="3082528"/>
          </a:xfrm>
          <a:prstGeom prst="rect">
            <a:avLst/>
          </a:prstGeom>
          <a:noFill/>
        </p:spPr>
      </p:pic>
      <p:pic>
        <p:nvPicPr>
          <p:cNvPr id="11" name="Рисунок 10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Геологическая история Земли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071935" y="750664"/>
            <a:ext cx="4929222" cy="5893046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Как формировалась Земля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Земля сформировалась около 4,5-4,7 млрд. лет назад из газопылевой туманности.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Постепенно образовались ядро, мантия, земная кора.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Из вулканических газов образовались атмосфера и гидросфера, которые в последующем сильно изменились.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начале архейской эры (4-3,1 млрд. лет назад) на Земле были материки и океаны.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4 раза все материки объединялись в суперконтиненты. Последний суперконтинент </a:t>
            </a:r>
            <a:r>
              <a:rPr lang="ru-RU" sz="2000" i="1" dirty="0" err="1" smtClean="0">
                <a:latin typeface="Georgia" pitchFamily="18" charset="0"/>
              </a:rPr>
              <a:t>Пангея</a:t>
            </a:r>
            <a:r>
              <a:rPr lang="ru-RU" sz="2000" i="1" dirty="0" smtClean="0">
                <a:latin typeface="Georgia" pitchFamily="18" charset="0"/>
              </a:rPr>
              <a:t> существовал в мезозойскую эру и начал распадаться около 200-210 млн. лет назад.</a:t>
            </a: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42910" y="5875398"/>
            <a:ext cx="275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Суперконтинент </a:t>
            </a:r>
            <a:r>
              <a:rPr lang="ru-RU" dirty="0" err="1" smtClean="0"/>
              <a:t>Пангея</a:t>
            </a:r>
            <a:endParaRPr lang="ru-RU" dirty="0"/>
          </a:p>
        </p:txBody>
      </p:sp>
      <p:pic>
        <p:nvPicPr>
          <p:cNvPr id="9218" name="Picture 2" descr="File:Pangaea continents.sv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199" y="1071545"/>
            <a:ext cx="3696798" cy="4357719"/>
          </a:xfrm>
          <a:prstGeom prst="rect">
            <a:avLst/>
          </a:prstGeom>
          <a:noFill/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Геологическая история Земли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Древнейшие организмы на Земле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О существовании на нашей планете живых существ мы может судить по окаменелостям – ископаемым остаткам живых организмов.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архее и протерозое живых существ на Земле было немного: бактерии, сине-зелёные и другие водоросли. Первые организмы появились в мелководных частях морей. Значительно позже они проникли на сушу. </a:t>
            </a:r>
          </a:p>
          <a:p>
            <a:pPr marL="0">
              <a:buNone/>
            </a:pP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7158" y="4711495"/>
            <a:ext cx="390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Окаменелость. Древние морские </a:t>
            </a:r>
          </a:p>
          <a:p>
            <a:pPr algn="ctr"/>
            <a:r>
              <a:rPr lang="ru-RU" dirty="0" smtClean="0"/>
              <a:t>Лилии (по материалам </a:t>
            </a:r>
            <a:r>
              <a:rPr lang="ru-RU" dirty="0" err="1" smtClean="0"/>
              <a:t>Википедии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5602" name="Picture 2" descr="File:Crinoid Fossils of Jurassi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713" y="1571612"/>
            <a:ext cx="4110037" cy="2748587"/>
          </a:xfrm>
          <a:prstGeom prst="rect">
            <a:avLst/>
          </a:prstGeom>
          <a:noFill/>
        </p:spPr>
      </p:pic>
      <p:pic>
        <p:nvPicPr>
          <p:cNvPr id="8" name="Рисунок 7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Геологическая история Земли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Флора и фауна палеозоя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начале палеозоя (438-408 млн. лет назад) началось массовое заселение суши растениями.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На Земле появились первые леса из древовидных папоротников высотой до 30 м.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Появляются организмы с твёрдыми частями тела – раковинами, внутренним скелетом, покровами. Активно заселяют море моллюски, морские звёзды, губки, кораллы.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Около 400 млн. лет назад на Земле появились земноводные, или амфибии.</a:t>
            </a:r>
          </a:p>
          <a:p>
            <a:pPr marL="0">
              <a:buNone/>
            </a:pP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00100" y="4711495"/>
            <a:ext cx="2654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Белемнит – обитатель </a:t>
            </a:r>
          </a:p>
          <a:p>
            <a:pPr algn="ctr"/>
            <a:r>
              <a:rPr lang="ru-RU" dirty="0" smtClean="0"/>
              <a:t>палеозойских морей</a:t>
            </a:r>
          </a:p>
        </p:txBody>
      </p:sp>
      <p:pic>
        <p:nvPicPr>
          <p:cNvPr id="25602" name="Picture 2" descr="File:Crinoid Fossils of Jurassi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9752" y="1571612"/>
            <a:ext cx="3669958" cy="2748587"/>
          </a:xfrm>
          <a:prstGeom prst="rect">
            <a:avLst/>
          </a:prstGeom>
          <a:noFill/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Геологическая история Земли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0" y="6357958"/>
            <a:ext cx="9144032" cy="500042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b="1" i="1" dirty="0" smtClean="0">
                <a:latin typeface="Georgia" pitchFamily="18" charset="0"/>
              </a:rPr>
              <a:t>Организмы палеозоя </a:t>
            </a:r>
            <a:r>
              <a:rPr lang="ru-RU" sz="2000" dirty="0" smtClean="0"/>
              <a:t>(по материалам </a:t>
            </a:r>
            <a:r>
              <a:rPr lang="ru-RU" sz="2000" dirty="0" err="1" smtClean="0"/>
              <a:t>Википедии</a:t>
            </a:r>
            <a:r>
              <a:rPr lang="ru-RU" sz="2000" dirty="0" smtClean="0"/>
              <a:t> и сайта край36.рф)</a:t>
            </a:r>
          </a:p>
          <a:p>
            <a:pPr marL="0" indent="0" algn="ctr">
              <a:buNone/>
            </a:pPr>
            <a:endParaRPr lang="ru-RU" sz="2200" b="1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1616" y="3214686"/>
            <a:ext cx="120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Трилобит</a:t>
            </a:r>
            <a:endParaRPr lang="ru-RU" dirty="0"/>
          </a:p>
        </p:txBody>
      </p:sp>
      <p:pic>
        <p:nvPicPr>
          <p:cNvPr id="8" name="Рисунок 7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6628" name="Picture 4" descr="File:Trilobite Ordovicien 81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40" y="857232"/>
            <a:ext cx="2910286" cy="2279597"/>
          </a:xfrm>
          <a:prstGeom prst="rect">
            <a:avLst/>
          </a:prstGeom>
          <a:noFill/>
        </p:spPr>
      </p:pic>
      <p:pic>
        <p:nvPicPr>
          <p:cNvPr id="26630" name="Picture 6" descr="https://upload.wikimedia.org/wikipedia/commons/thumb/8/82/Dunkleosteus_marsaisi.jpg/1024px-Dunkleosteus_marsais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1890" y="857232"/>
            <a:ext cx="2988870" cy="2279597"/>
          </a:xfrm>
          <a:prstGeom prst="rect">
            <a:avLst/>
          </a:prstGeom>
          <a:noFill/>
        </p:spPr>
      </p:pic>
      <p:pic>
        <p:nvPicPr>
          <p:cNvPr id="13" name="Picture 6" descr="https://upload.wikimedia.org/wikipedia/commons/thumb/8/82/Dunkleosteus_marsaisi.jpg/1024px-Dunkleosteus_marsais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3724" y="857232"/>
            <a:ext cx="2988870" cy="227959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71802" y="3214686"/>
            <a:ext cx="280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Голова панцирной рыбы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15138" y="3214686"/>
            <a:ext cx="13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Ихтиостега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71538" y="593885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Аммонит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428992" y="5938854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Панцирные рыбы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643702" y="5938854"/>
            <a:ext cx="184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Иностранцевия</a:t>
            </a:r>
            <a:endParaRPr lang="ru-RU" dirty="0"/>
          </a:p>
        </p:txBody>
      </p:sp>
      <p:pic>
        <p:nvPicPr>
          <p:cNvPr id="26634" name="Picture 10" descr="https://upload.wikimedia.org/wikipedia/commons/6/6e/Labyrinthodontia.jpg"/>
          <p:cNvPicPr>
            <a:picLocks noChangeAspect="1" noChangeArrowheads="1"/>
          </p:cNvPicPr>
          <p:nvPr/>
        </p:nvPicPr>
        <p:blipFill>
          <a:blip r:embed="rId5"/>
          <a:srcRect b="7878"/>
          <a:stretch>
            <a:fillRect/>
          </a:stretch>
        </p:blipFill>
        <p:spPr bwMode="auto">
          <a:xfrm>
            <a:off x="6072198" y="857233"/>
            <a:ext cx="3000396" cy="2279596"/>
          </a:xfrm>
          <a:prstGeom prst="rect">
            <a:avLst/>
          </a:prstGeom>
          <a:noFill/>
        </p:spPr>
      </p:pic>
      <p:pic>
        <p:nvPicPr>
          <p:cNvPr id="26636" name="Picture 12" descr="https://upload.wikimedia.org/wikipedia/commons/0/0a/Alethopteris_decurrens_1.jpg"/>
          <p:cNvPicPr>
            <a:picLocks noChangeAspect="1" noChangeArrowheads="1"/>
          </p:cNvPicPr>
          <p:nvPr/>
        </p:nvPicPr>
        <p:blipFill>
          <a:blip r:embed="rId6"/>
          <a:srcRect l="2979" r="2764"/>
          <a:stretch>
            <a:fillRect/>
          </a:stretch>
        </p:blipFill>
        <p:spPr bwMode="auto">
          <a:xfrm>
            <a:off x="71406" y="3584018"/>
            <a:ext cx="2850374" cy="2264837"/>
          </a:xfrm>
          <a:prstGeom prst="rect">
            <a:avLst/>
          </a:prstGeom>
          <a:noFill/>
        </p:spPr>
      </p:pic>
      <p:pic>
        <p:nvPicPr>
          <p:cNvPr id="26638" name="Picture 14" descr="https://upload.wikimedia.org/wikipedia/commons/thumb/0/08/Homostius2DB.jpg/1024px-Homostius2DB.jpg"/>
          <p:cNvPicPr>
            <a:picLocks noChangeAspect="1" noChangeArrowheads="1"/>
          </p:cNvPicPr>
          <p:nvPr/>
        </p:nvPicPr>
        <p:blipFill>
          <a:blip r:embed="rId7"/>
          <a:srcRect r="6679"/>
          <a:stretch>
            <a:fillRect/>
          </a:stretch>
        </p:blipFill>
        <p:spPr bwMode="auto">
          <a:xfrm>
            <a:off x="3011890" y="3571876"/>
            <a:ext cx="2988870" cy="2276979"/>
          </a:xfrm>
          <a:prstGeom prst="rect">
            <a:avLst/>
          </a:prstGeom>
          <a:noFill/>
        </p:spPr>
      </p:pic>
      <p:pic>
        <p:nvPicPr>
          <p:cNvPr id="26640" name="Picture 16" descr="https://upload.wikimedia.org/wikipedia/commons/thumb/8/87/Inostrancevia_4DB.jpg/1024px-Inostrancevia_4DB.jpg"/>
          <p:cNvPicPr>
            <a:picLocks noChangeAspect="1" noChangeArrowheads="1"/>
          </p:cNvPicPr>
          <p:nvPr/>
        </p:nvPicPr>
        <p:blipFill>
          <a:blip r:embed="rId8" cstate="print"/>
          <a:srcRect b="4749"/>
          <a:stretch>
            <a:fillRect/>
          </a:stretch>
        </p:blipFill>
        <p:spPr bwMode="auto">
          <a:xfrm>
            <a:off x="6072198" y="3580913"/>
            <a:ext cx="2988869" cy="2276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Геологическая история Земли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Флора и фауна мезозоя и кайнозоя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 В мезозое на планете во флоре господствовали голосеменные растения, а в фауне пресмыкающиеся (динозавры, ихтиозавры, птерозавры).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кайнозое в растительности преобладают покрытосеменные, а в животном мире млекопитающие.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71472" y="5711627"/>
            <a:ext cx="3650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Реконструкция мамонта в музее</a:t>
            </a:r>
          </a:p>
          <a:p>
            <a:pPr algn="ctr"/>
            <a:r>
              <a:rPr lang="ru-RU" dirty="0" smtClean="0"/>
              <a:t>с. </a:t>
            </a:r>
            <a:r>
              <a:rPr lang="ru-RU" dirty="0" err="1" smtClean="0"/>
              <a:t>Костёнки</a:t>
            </a:r>
            <a:endParaRPr lang="ru-RU" dirty="0" smtClean="0"/>
          </a:p>
        </p:txBody>
      </p:sp>
      <p:pic>
        <p:nvPicPr>
          <p:cNvPr id="25602" name="Picture 2" descr="File:Crinoid Fossils of Jurassi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3" y="1114970"/>
            <a:ext cx="2857519" cy="4314293"/>
          </a:xfrm>
          <a:prstGeom prst="rect">
            <a:avLst/>
          </a:prstGeom>
          <a:noFill/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Геологическая история Земли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0" y="6357958"/>
            <a:ext cx="9144032" cy="500042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b="1" i="1" dirty="0" smtClean="0">
                <a:latin typeface="Georgia" pitchFamily="18" charset="0"/>
              </a:rPr>
              <a:t>Организмы мезозоя </a:t>
            </a:r>
            <a:r>
              <a:rPr lang="ru-RU" sz="2400" dirty="0" smtClean="0"/>
              <a:t>(по материалам </a:t>
            </a:r>
            <a:r>
              <a:rPr lang="ru-RU" sz="2400" dirty="0" err="1" smtClean="0"/>
              <a:t>Википедии</a:t>
            </a:r>
            <a:r>
              <a:rPr lang="ru-RU" sz="2400" dirty="0" smtClean="0"/>
              <a:t>)</a:t>
            </a:r>
          </a:p>
          <a:p>
            <a:pPr marL="0" indent="0" algn="ctr">
              <a:buNone/>
            </a:pPr>
            <a:endParaRPr lang="ru-RU" sz="2200" b="1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14282" y="3214686"/>
            <a:ext cx="247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Скелет трицератопса</a:t>
            </a:r>
            <a:endParaRPr lang="ru-RU" dirty="0"/>
          </a:p>
        </p:txBody>
      </p:sp>
      <p:pic>
        <p:nvPicPr>
          <p:cNvPr id="8" name="Рисунок 7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780279" y="3214686"/>
            <a:ext cx="3363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Окаменелый скелет </a:t>
            </a:r>
            <a:r>
              <a:rPr lang="ru-RU" sz="1600" dirty="0" err="1" smtClean="0"/>
              <a:t>сципионикса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015138" y="3214686"/>
            <a:ext cx="130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Апатозавр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866817" y="5938854"/>
            <a:ext cx="141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Селлозавр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215074" y="5938854"/>
            <a:ext cx="13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Птерозавр</a:t>
            </a:r>
            <a:endParaRPr lang="ru-RU" dirty="0"/>
          </a:p>
        </p:txBody>
      </p:sp>
      <p:pic>
        <p:nvPicPr>
          <p:cNvPr id="29698" name="Picture 2" descr="File:Triceratops AMNH 01.jpg"/>
          <p:cNvPicPr>
            <a:picLocks noChangeAspect="1" noChangeArrowheads="1"/>
          </p:cNvPicPr>
          <p:nvPr/>
        </p:nvPicPr>
        <p:blipFill>
          <a:blip r:embed="rId3"/>
          <a:srcRect r="1150" b="5674"/>
          <a:stretch>
            <a:fillRect/>
          </a:stretch>
        </p:blipFill>
        <p:spPr bwMode="auto">
          <a:xfrm>
            <a:off x="18640" y="863652"/>
            <a:ext cx="2838848" cy="2279596"/>
          </a:xfrm>
          <a:prstGeom prst="rect">
            <a:avLst/>
          </a:prstGeom>
          <a:noFill/>
        </p:spPr>
      </p:pic>
      <p:pic>
        <p:nvPicPr>
          <p:cNvPr id="29700" name="Picture 4" descr="File:9121 - Milano, Museo storia naturale - Scipionyx samniticus - Foto Giovanni Dall'Orto 22-Apr-2007a.jpg"/>
          <p:cNvPicPr>
            <a:picLocks noChangeAspect="1" noChangeArrowheads="1"/>
          </p:cNvPicPr>
          <p:nvPr/>
        </p:nvPicPr>
        <p:blipFill>
          <a:blip r:embed="rId4"/>
          <a:srcRect l="7967"/>
          <a:stretch>
            <a:fillRect/>
          </a:stretch>
        </p:blipFill>
        <p:spPr bwMode="auto">
          <a:xfrm>
            <a:off x="2890512" y="857232"/>
            <a:ext cx="3110249" cy="2286016"/>
          </a:xfrm>
          <a:prstGeom prst="rect">
            <a:avLst/>
          </a:prstGeom>
          <a:noFill/>
        </p:spPr>
      </p:pic>
      <p:pic>
        <p:nvPicPr>
          <p:cNvPr id="29702" name="Picture 6" descr="File:Pasta-Brontosaurus.jpg"/>
          <p:cNvPicPr>
            <a:picLocks noChangeAspect="1" noChangeArrowheads="1"/>
          </p:cNvPicPr>
          <p:nvPr/>
        </p:nvPicPr>
        <p:blipFill>
          <a:blip r:embed="rId5"/>
          <a:srcRect l="5730" r="9951"/>
          <a:stretch>
            <a:fillRect/>
          </a:stretch>
        </p:blipFill>
        <p:spPr bwMode="auto">
          <a:xfrm>
            <a:off x="6072198" y="863652"/>
            <a:ext cx="2928958" cy="2279596"/>
          </a:xfrm>
          <a:prstGeom prst="rect">
            <a:avLst/>
          </a:prstGeom>
          <a:noFill/>
        </p:spPr>
      </p:pic>
      <p:pic>
        <p:nvPicPr>
          <p:cNvPr id="29704" name="Picture 8" descr="File:Sellosaurus.jpg"/>
          <p:cNvPicPr>
            <a:picLocks noChangeAspect="1" noChangeArrowheads="1"/>
          </p:cNvPicPr>
          <p:nvPr/>
        </p:nvPicPr>
        <p:blipFill>
          <a:blip r:embed="rId6"/>
          <a:srcRect l="3433" r="4368"/>
          <a:stretch>
            <a:fillRect/>
          </a:stretch>
        </p:blipFill>
        <p:spPr bwMode="auto">
          <a:xfrm>
            <a:off x="304392" y="3584019"/>
            <a:ext cx="4339046" cy="2264836"/>
          </a:xfrm>
          <a:prstGeom prst="rect">
            <a:avLst/>
          </a:prstGeom>
          <a:noFill/>
        </p:spPr>
      </p:pic>
      <p:pic>
        <p:nvPicPr>
          <p:cNvPr id="29706" name="Picture 10" descr="https://upload.wikimedia.org/wikipedia/commons/thumb/c/c9/Coloborhynchus_piscator_jconway.jpg/1024px-Coloborhynchus_piscator_jconwa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3595977"/>
            <a:ext cx="3071834" cy="2252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528</Words>
  <Application>Microsoft Office PowerPoint</Application>
  <PresentationFormat>Экран (4:3)</PresentationFormat>
  <Paragraphs>88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Геологическая история Земли</vt:lpstr>
      <vt:lpstr>Геологическая история Земли</vt:lpstr>
      <vt:lpstr>Геологическая история Земли</vt:lpstr>
      <vt:lpstr>Геологическая история Земли</vt:lpstr>
      <vt:lpstr>Геологическая история Земли</vt:lpstr>
      <vt:lpstr>Геологическая история Земли</vt:lpstr>
      <vt:lpstr>Геологическая история Земли</vt:lpstr>
      <vt:lpstr>Геологическая история Земли</vt:lpstr>
      <vt:lpstr>Геологическая история Земли</vt:lpstr>
      <vt:lpstr>Геологическая история Земли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75</cp:revision>
  <dcterms:created xsi:type="dcterms:W3CDTF">2014-11-28T17:41:41Z</dcterms:created>
  <dcterms:modified xsi:type="dcterms:W3CDTF">2015-01-09T20:08:02Z</dcterms:modified>
</cp:coreProperties>
</file>