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8" r:id="rId6"/>
    <p:sldId id="264" r:id="rId7"/>
    <p:sldId id="265" r:id="rId8"/>
    <p:sldId id="266" r:id="rId9"/>
    <p:sldId id="267" r:id="rId10"/>
    <p:sldId id="26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5.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.tiff"/><Relationship Id="rId7" Type="http://schemas.openxmlformats.org/officeDocument/2006/relationships/image" Target="../media/image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3.gi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12" Type="http://schemas.openxmlformats.org/officeDocument/2006/relationships/image" Target="../media/image22.gi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11" Type="http://schemas.openxmlformats.org/officeDocument/2006/relationships/image" Target="../media/image1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48791" y="2765163"/>
            <a:ext cx="4552035" cy="302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latin typeface="Georgia" pitchFamily="18" charset="0"/>
              </a:rPr>
              <a:t>Геральдика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4"/>
            <a:ext cx="8429684" cy="5464418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изучает геральдика? Для чего нужны гербы?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общего у гербов разного типа? Когда они появились?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изображено на гербе России?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Из каких элементов состоит герб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О чём рассказывают гербы районов нашей области? А как можно расшифровать изображения на гербе и флаге вашего населённого пункта, района?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выглядят флаги России и Воронежской области? Что символизируют их элементы?</a:t>
            </a:r>
          </a:p>
          <a:p>
            <a:pPr marL="114300" indent="-457200">
              <a:buNone/>
            </a:pPr>
            <a:r>
              <a:rPr lang="ru-RU" sz="2200" b="1" i="1" dirty="0" smtClean="0">
                <a:latin typeface="Georgia" pitchFamily="18" charset="0"/>
              </a:rPr>
              <a:t>Творческое задание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Попробуйте придумать герб для своего населённого пункта   или предложить свой вариант, если он уже существует. Что вы поместили бы на нём? А что можно изобразить на гербе вашей семьи?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Геральдика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герб? </a:t>
            </a:r>
            <a:endParaRPr lang="en-US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гербы вам известны? </a:t>
            </a:r>
            <a:endParaRPr lang="en-US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Где вам приходилось их видеть?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00" y="3301732"/>
            <a:ext cx="1196614" cy="1313492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61516" y="5000636"/>
            <a:ext cx="8839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Геральдические щиты – французский, варяжский (нормандский, </a:t>
            </a:r>
            <a:r>
              <a:rPr lang="ru-RU" dirty="0" err="1" smtClean="0"/>
              <a:t>старофранцузский</a:t>
            </a:r>
            <a:r>
              <a:rPr lang="ru-RU" dirty="0" smtClean="0"/>
              <a:t>), испанский, польский (барочный), немецкий (германский, «</a:t>
            </a:r>
            <a:r>
              <a:rPr lang="ru-RU" dirty="0" err="1" smtClean="0"/>
              <a:t>тарч</a:t>
            </a:r>
            <a:r>
              <a:rPr lang="ru-RU" dirty="0" smtClean="0"/>
              <a:t>»), русский (варяжский, древнерусский), византийский</a:t>
            </a:r>
            <a:endParaRPr lang="ru-RU" dirty="0"/>
          </a:p>
        </p:txBody>
      </p:sp>
      <p:pic>
        <p:nvPicPr>
          <p:cNvPr id="11" name="Содержимое 7" descr="12_3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51958" y="3286125"/>
            <a:ext cx="1050388" cy="132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7" descr="12_35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914147" y="3286125"/>
            <a:ext cx="1105006" cy="132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7" descr="12_35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71727" y="3286124"/>
            <a:ext cx="1329099" cy="132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7" descr="12_35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617434" y="3301732"/>
            <a:ext cx="1127720" cy="132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7" descr="12_35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858148" y="336104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7" descr="12_35.t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332811" y="3301732"/>
            <a:ext cx="1138359" cy="131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Зачем нужен </a:t>
            </a:r>
            <a:r>
              <a:rPr lang="ru-RU" sz="2200" b="1" i="1" dirty="0" smtClean="0">
                <a:latin typeface="Georgia" pitchFamily="18" charset="0"/>
              </a:rPr>
              <a:t>герб</a:t>
            </a:r>
            <a:endParaRPr lang="ru-RU" sz="2200" b="1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Гер</a:t>
            </a:r>
            <a:r>
              <a:rPr lang="en-US" sz="2000" i="1" dirty="0" smtClean="0">
                <a:latin typeface="Georgia"/>
              </a:rPr>
              <a:t>á</a:t>
            </a:r>
            <a:r>
              <a:rPr lang="ru-RU" sz="2000" i="1" dirty="0" err="1" smtClean="0">
                <a:latin typeface="Georgia" pitchFamily="18" charset="0"/>
              </a:rPr>
              <a:t>льдика</a:t>
            </a:r>
            <a:r>
              <a:rPr lang="ru-RU" sz="2000" i="1" dirty="0" smtClean="0">
                <a:latin typeface="Georgia" pitchFamily="18" charset="0"/>
              </a:rPr>
              <a:t> – это наука, изучающая гербы государств, городов, отдельных семей.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Герб человека – это его своеобразная визитная карточка.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Основа герба – это различные по форме щиты (французские, варяжские, испанские, итальянские, германские, русские).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Щит может дополняться шлемом или короной, девизом, мантией, фигурами по бокам и другими элементами.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176" y="1537507"/>
            <a:ext cx="2831053" cy="2689248"/>
          </a:xfrm>
        </p:spPr>
      </p:pic>
      <p:sp>
        <p:nvSpPr>
          <p:cNvPr id="6" name="TextBox 5"/>
          <p:cNvSpPr txBox="1"/>
          <p:nvPr/>
        </p:nvSpPr>
        <p:spPr>
          <a:xfrm>
            <a:off x="763696" y="4643446"/>
            <a:ext cx="309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Герб Воронежской области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7643866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6215082"/>
            <a:ext cx="8072494" cy="500066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i="1" dirty="0" smtClean="0">
                <a:latin typeface="Georgia" pitchFamily="18" charset="0"/>
              </a:rPr>
              <a:t>Герб с элементами </a:t>
            </a:r>
            <a:r>
              <a:rPr lang="ru-RU" sz="2200" i="1" dirty="0" smtClean="0">
                <a:latin typeface="Georgia" pitchFamily="18" charset="0"/>
              </a:rPr>
              <a:t>(по материалам </a:t>
            </a:r>
            <a:r>
              <a:rPr lang="ru-RU" sz="2200" i="1" dirty="0" err="1" smtClean="0">
                <a:latin typeface="Georgia" pitchFamily="18" charset="0"/>
              </a:rPr>
              <a:t>Википедии</a:t>
            </a:r>
            <a:r>
              <a:rPr lang="ru-RU" sz="2200" i="1" dirty="0" smtClean="0">
                <a:latin typeface="Georgia" pitchFamily="18" charset="0"/>
              </a:rPr>
              <a:t>)</a:t>
            </a:r>
            <a:endParaRPr lang="ru-RU" sz="2200" b="1" i="1" dirty="0" smtClean="0">
              <a:latin typeface="Georgia" pitchFamily="18" charset="0"/>
            </a:endParaRPr>
          </a:p>
        </p:txBody>
      </p:sp>
      <p:pic>
        <p:nvPicPr>
          <p:cNvPr id="7170" name="Picture 2" descr="Elementy herb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428860" y="663854"/>
            <a:ext cx="4572032" cy="5499162"/>
          </a:xfrm>
          <a:prstGeom prst="rect">
            <a:avLst/>
          </a:prstGeom>
          <a:noFill/>
        </p:spPr>
      </p:pic>
      <p:pic>
        <p:nvPicPr>
          <p:cNvPr id="11" name="Рисунок 10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7858180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5893611"/>
            <a:ext cx="8072494" cy="8215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i="1" dirty="0" smtClean="0">
                <a:latin typeface="Georgia" pitchFamily="18" charset="0"/>
              </a:rPr>
              <a:t>Герб России</a:t>
            </a:r>
          </a:p>
          <a:p>
            <a:pPr marL="0" algn="ctr">
              <a:buNone/>
            </a:pPr>
            <a:r>
              <a:rPr lang="ru-RU" sz="2000" i="1" dirty="0" smtClean="0">
                <a:latin typeface="Georgia" pitchFamily="18" charset="0"/>
              </a:rPr>
              <a:t>Что означают </a:t>
            </a:r>
            <a:r>
              <a:rPr lang="ru-RU" sz="2000" i="1" smtClean="0">
                <a:latin typeface="Georgia" pitchFamily="18" charset="0"/>
              </a:rPr>
              <a:t>разные части герба </a:t>
            </a:r>
            <a:r>
              <a:rPr lang="ru-RU" sz="2000" i="1" dirty="0" smtClean="0">
                <a:latin typeface="Georgia" pitchFamily="18" charset="0"/>
              </a:rPr>
              <a:t>России?</a:t>
            </a:r>
            <a:endParaRPr lang="ru-RU" dirty="0" smtClean="0"/>
          </a:p>
        </p:txBody>
      </p:sp>
      <p:pic>
        <p:nvPicPr>
          <p:cNvPr id="1026" name="Picture 2" descr="Coat of Arms of the Russian Federation.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430385" y="619895"/>
            <a:ext cx="4497543" cy="5333204"/>
          </a:xfrm>
          <a:prstGeom prst="rect">
            <a:avLst/>
          </a:prstGeom>
          <a:noFill/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5893611"/>
            <a:ext cx="8072494" cy="8215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i="1" dirty="0" smtClean="0">
                <a:latin typeface="Georgia" pitchFamily="18" charset="0"/>
              </a:rPr>
              <a:t>Герб Воронежской области</a:t>
            </a:r>
          </a:p>
          <a:p>
            <a:pPr marL="0" algn="ctr">
              <a:buNone/>
            </a:pPr>
            <a:r>
              <a:rPr lang="ru-RU" sz="2000" i="1" dirty="0" smtClean="0">
                <a:latin typeface="Georgia" pitchFamily="18" charset="0"/>
              </a:rPr>
              <a:t>Что означают разные элементы герба Воронежской области?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9450" y="1000107"/>
            <a:ext cx="5086347" cy="4831575"/>
          </a:xfr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285720" y="5000636"/>
            <a:ext cx="8725332" cy="17145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i="1" dirty="0" smtClean="0">
                <a:latin typeface="Georgia" pitchFamily="18" charset="0"/>
              </a:rPr>
              <a:t>Гербы городов и районов Воронежской области</a:t>
            </a:r>
          </a:p>
          <a:p>
            <a:pPr marL="0" indent="0" algn="just">
              <a:buNone/>
            </a:pPr>
            <a:r>
              <a:rPr lang="ru-RU" sz="2000" i="1" dirty="0" smtClean="0">
                <a:latin typeface="Georgia" pitchFamily="18" charset="0"/>
              </a:rPr>
              <a:t>1</a:t>
            </a:r>
            <a:r>
              <a:rPr lang="ru-RU" sz="2000" i="1" dirty="0" smtClean="0">
                <a:latin typeface="Georgia" pitchFamily="18" charset="0"/>
              </a:rPr>
              <a:t> строка: </a:t>
            </a:r>
            <a:r>
              <a:rPr lang="ru-RU" sz="2000" i="1" dirty="0" smtClean="0">
                <a:latin typeface="Georgia" pitchFamily="18" charset="0"/>
              </a:rPr>
              <a:t>г. Павловск, Каширский район, г. Бобров; р.п. Панино, г.  Калач, г. Острогожск;</a:t>
            </a:r>
          </a:p>
          <a:p>
            <a:pPr marL="0" algn="just">
              <a:buNone/>
            </a:pPr>
            <a:r>
              <a:rPr lang="ru-RU" sz="2000" i="1" dirty="0" smtClean="0">
                <a:latin typeface="Georgia" pitchFamily="18" charset="0"/>
              </a:rPr>
              <a:t>2 строка: г. Семилуки г. Лиски, г. Россошь, Бобровский район, </a:t>
            </a:r>
            <a:r>
              <a:rPr lang="ru-RU" sz="2000" i="1" dirty="0" err="1" smtClean="0">
                <a:latin typeface="Georgia" pitchFamily="18" charset="0"/>
              </a:rPr>
              <a:t>Таловский</a:t>
            </a:r>
            <a:r>
              <a:rPr lang="ru-RU" sz="2000" i="1" dirty="0" smtClean="0">
                <a:latin typeface="Georgia" pitchFamily="18" charset="0"/>
              </a:rPr>
              <a:t> район, Каменский район</a:t>
            </a:r>
            <a:endParaRPr lang="ru-RU" dirty="0" smtClean="0"/>
          </a:p>
        </p:txBody>
      </p:sp>
      <p:pic>
        <p:nvPicPr>
          <p:cNvPr id="7" name="Содержимое 6" descr="5_15_1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406" y="886092"/>
            <a:ext cx="1438656" cy="1795272"/>
          </a:xfrm>
        </p:spPr>
      </p:pic>
      <p:pic>
        <p:nvPicPr>
          <p:cNvPr id="10" name="Рисунок 9" descr="5_15_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04959"/>
            <a:ext cx="1438656" cy="1795272"/>
          </a:xfrm>
          <a:prstGeom prst="rect">
            <a:avLst/>
          </a:prstGeom>
        </p:spPr>
      </p:pic>
      <p:pic>
        <p:nvPicPr>
          <p:cNvPr id="11" name="Рисунок 10" descr="5_15_rezerv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904959"/>
            <a:ext cx="1438656" cy="1795272"/>
          </a:xfrm>
          <a:prstGeom prst="rect">
            <a:avLst/>
          </a:prstGeom>
        </p:spPr>
      </p:pic>
      <p:pic>
        <p:nvPicPr>
          <p:cNvPr id="12" name="Рисунок 11" descr="5kachira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04" y="898863"/>
            <a:ext cx="1438656" cy="1801368"/>
          </a:xfrm>
          <a:prstGeom prst="rect">
            <a:avLst/>
          </a:prstGeom>
        </p:spPr>
      </p:pic>
      <p:pic>
        <p:nvPicPr>
          <p:cNvPr id="13" name="Рисунок 12" descr="5kalach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904959"/>
            <a:ext cx="1438656" cy="1801368"/>
          </a:xfrm>
          <a:prstGeom prst="rect">
            <a:avLst/>
          </a:prstGeom>
        </p:spPr>
      </p:pic>
      <p:pic>
        <p:nvPicPr>
          <p:cNvPr id="14" name="Рисунок 13" descr="5ostrogozsk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396" y="904959"/>
            <a:ext cx="1438656" cy="1801368"/>
          </a:xfrm>
          <a:prstGeom prst="rect">
            <a:avLst/>
          </a:prstGeom>
        </p:spPr>
      </p:pic>
      <p:pic>
        <p:nvPicPr>
          <p:cNvPr id="15" name="Рисунок 14" descr="5semiluki_city_coa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06" y="3000231"/>
            <a:ext cx="1438656" cy="1801368"/>
          </a:xfrm>
          <a:prstGeom prst="rect">
            <a:avLst/>
          </a:prstGeom>
        </p:spPr>
      </p:pic>
      <p:pic>
        <p:nvPicPr>
          <p:cNvPr id="16" name="Рисунок 15" descr="liski-gerb.t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604" y="3000231"/>
            <a:ext cx="1438656" cy="1801368"/>
          </a:xfrm>
          <a:prstGeom prst="rect">
            <a:avLst/>
          </a:prstGeom>
        </p:spPr>
      </p:pic>
      <p:pic>
        <p:nvPicPr>
          <p:cNvPr id="17" name="Рисунок 16" descr="rossosh.t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802" y="3000231"/>
            <a:ext cx="1438656" cy="1801368"/>
          </a:xfrm>
          <a:prstGeom prst="rect">
            <a:avLst/>
          </a:prstGeom>
        </p:spPr>
      </p:pic>
      <p:pic>
        <p:nvPicPr>
          <p:cNvPr id="18" name="Рисунок 17" descr="12_3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2" name="Рисунок 21" descr="rossosh.t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5048" y="3000231"/>
            <a:ext cx="1432560" cy="1801368"/>
          </a:xfrm>
          <a:prstGeom prst="rect">
            <a:avLst/>
          </a:prstGeom>
        </p:spPr>
      </p:pic>
      <p:pic>
        <p:nvPicPr>
          <p:cNvPr id="23" name="Рисунок 22" descr="rossosh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76770" y="3000231"/>
            <a:ext cx="1429512" cy="1801368"/>
          </a:xfrm>
          <a:prstGeom prst="rect">
            <a:avLst/>
          </a:prstGeom>
        </p:spPr>
      </p:pic>
      <p:pic>
        <p:nvPicPr>
          <p:cNvPr id="24" name="Рисунок 23" descr="rossosh.t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0016" y="3000231"/>
            <a:ext cx="1423416" cy="180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Гербы городов Воронежской области.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На гербах обычно изображают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Историю заселения и освоения.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Природные особенности.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Особенности хозяйственной деятельности.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Происхождение названия поселения.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Главные достопримечательности.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4177" y="1537507"/>
            <a:ext cx="2155051" cy="2689248"/>
          </a:xfrm>
        </p:spPr>
      </p:pic>
      <p:sp>
        <p:nvSpPr>
          <p:cNvPr id="6" name="TextBox 5"/>
          <p:cNvSpPr txBox="1"/>
          <p:nvPr/>
        </p:nvSpPr>
        <p:spPr>
          <a:xfrm>
            <a:off x="1244177" y="4643446"/>
            <a:ext cx="194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Герб г. Павловск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Геральдика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Флаги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Сходные с гербами функции несут флаги.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 и гербы, они стали непременным атрибутом государств, областей, районов.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Флаг Воронежской области создан на основе её герба.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на нём изображено?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обозначают изображённые элементы?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266" y="1717504"/>
            <a:ext cx="3645667" cy="2425876"/>
          </a:xfrm>
        </p:spPr>
      </p:pic>
      <p:sp>
        <p:nvSpPr>
          <p:cNvPr id="6" name="TextBox 5"/>
          <p:cNvSpPr txBox="1"/>
          <p:nvPr/>
        </p:nvSpPr>
        <p:spPr>
          <a:xfrm>
            <a:off x="674881" y="4643446"/>
            <a:ext cx="31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Флаг Воронежской области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1516" y="167755"/>
            <a:ext cx="838584" cy="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399</Words>
  <Application>Microsoft Office PowerPoint</Application>
  <PresentationFormat>Экран (4:3)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Геральдика</vt:lpstr>
      <vt:lpstr>Геральдика</vt:lpstr>
      <vt:lpstr>Геральдика</vt:lpstr>
      <vt:lpstr>Геральдика</vt:lpstr>
      <vt:lpstr>Геральдика</vt:lpstr>
      <vt:lpstr>Геральдика</vt:lpstr>
      <vt:lpstr>Геральдика</vt:lpstr>
      <vt:lpstr>Геральдика</vt:lpstr>
      <vt:lpstr>Геральдика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69</cp:revision>
  <dcterms:created xsi:type="dcterms:W3CDTF">2014-11-28T17:41:41Z</dcterms:created>
  <dcterms:modified xsi:type="dcterms:W3CDTF">2015-01-08T20:49:16Z</dcterms:modified>
</cp:coreProperties>
</file>