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3" r:id="rId5"/>
    <p:sldId id="270" r:id="rId6"/>
    <p:sldId id="266" r:id="rId7"/>
    <p:sldId id="271" r:id="rId8"/>
    <p:sldId id="268" r:id="rId9"/>
    <p:sldId id="264" r:id="rId10"/>
    <p:sldId id="265" r:id="rId11"/>
    <p:sldId id="269" r:id="rId12"/>
    <p:sldId id="272" r:id="rId13"/>
    <p:sldId id="267" r:id="rId14"/>
    <p:sldId id="26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5501F-8EDF-47F0-ADDC-C6A368A84F9B}" type="doc">
      <dgm:prSet loTypeId="urn:microsoft.com/office/officeart/2005/8/layout/target3" loCatId="relationship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0D27236E-0F48-442E-BEB2-C7DC34754491}">
      <dgm:prSet/>
      <dgm:spPr/>
      <dgm:t>
        <a:bodyPr/>
        <a:lstStyle/>
        <a:p>
          <a:pPr rtl="0"/>
          <a:r>
            <a:rPr lang="ru-RU" b="1" dirty="0" smtClean="0"/>
            <a:t>Урок 1</a:t>
          </a:r>
          <a:r>
            <a:rPr lang="en-US" b="1" dirty="0" smtClean="0"/>
            <a:t>6</a:t>
          </a:r>
          <a:r>
            <a:rPr lang="ru-RU" b="1" dirty="0" smtClean="0"/>
            <a:t>.</a:t>
          </a:r>
          <a:endParaRPr lang="ru-RU" dirty="0"/>
        </a:p>
      </dgm:t>
    </dgm:pt>
    <dgm:pt modelId="{46F0C737-2555-4008-B8D2-0177D66F9458}" type="parTrans" cxnId="{2A73B651-8EFC-4B67-8415-2A48C1FDB5BF}">
      <dgm:prSet/>
      <dgm:spPr/>
      <dgm:t>
        <a:bodyPr/>
        <a:lstStyle/>
        <a:p>
          <a:endParaRPr lang="ru-RU"/>
        </a:p>
      </dgm:t>
    </dgm:pt>
    <dgm:pt modelId="{5A799A96-7730-4007-B4A2-3C25B0924C72}" type="sibTrans" cxnId="{2A73B651-8EFC-4B67-8415-2A48C1FDB5BF}">
      <dgm:prSet/>
      <dgm:spPr/>
      <dgm:t>
        <a:bodyPr/>
        <a:lstStyle/>
        <a:p>
          <a:endParaRPr lang="ru-RU"/>
        </a:p>
      </dgm:t>
    </dgm:pt>
    <dgm:pt modelId="{5C1C34B5-0B4C-44F2-A1F1-30D301306EE5}" type="pres">
      <dgm:prSet presAssocID="{5635501F-8EDF-47F0-ADDC-C6A368A84F9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11A19F-DAA5-4EB7-89B5-89432E8A40EB}" type="pres">
      <dgm:prSet presAssocID="{0D27236E-0F48-442E-BEB2-C7DC34754491}" presName="circle1" presStyleLbl="node1" presStyleIdx="0" presStyleCnt="1"/>
      <dgm:spPr/>
    </dgm:pt>
    <dgm:pt modelId="{E08D0A24-6C9F-4F0C-9C03-79D35E22BFF3}" type="pres">
      <dgm:prSet presAssocID="{0D27236E-0F48-442E-BEB2-C7DC34754491}" presName="space" presStyleCnt="0"/>
      <dgm:spPr/>
    </dgm:pt>
    <dgm:pt modelId="{14697259-F0DC-45E0-81CF-60DC04E6C14F}" type="pres">
      <dgm:prSet presAssocID="{0D27236E-0F48-442E-BEB2-C7DC34754491}" presName="rect1" presStyleLbl="alignAcc1" presStyleIdx="0" presStyleCnt="1"/>
      <dgm:spPr/>
      <dgm:t>
        <a:bodyPr/>
        <a:lstStyle/>
        <a:p>
          <a:endParaRPr lang="ru-RU"/>
        </a:p>
      </dgm:t>
    </dgm:pt>
    <dgm:pt modelId="{01769341-0C68-4335-924E-3AA09362BF14}" type="pres">
      <dgm:prSet presAssocID="{0D27236E-0F48-442E-BEB2-C7DC3475449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73B651-8EFC-4B67-8415-2A48C1FDB5BF}" srcId="{5635501F-8EDF-47F0-ADDC-C6A368A84F9B}" destId="{0D27236E-0F48-442E-BEB2-C7DC34754491}" srcOrd="0" destOrd="0" parTransId="{46F0C737-2555-4008-B8D2-0177D66F9458}" sibTransId="{5A799A96-7730-4007-B4A2-3C25B0924C72}"/>
    <dgm:cxn modelId="{6A7EB8A1-1AB9-4359-A4BF-41FFE1412123}" type="presOf" srcId="{0D27236E-0F48-442E-BEB2-C7DC34754491}" destId="{14697259-F0DC-45E0-81CF-60DC04E6C14F}" srcOrd="0" destOrd="0" presId="urn:microsoft.com/office/officeart/2005/8/layout/target3"/>
    <dgm:cxn modelId="{C204F98B-F4A9-4F4A-902A-512E2CD770A3}" type="presOf" srcId="{5635501F-8EDF-47F0-ADDC-C6A368A84F9B}" destId="{5C1C34B5-0B4C-44F2-A1F1-30D301306EE5}" srcOrd="0" destOrd="0" presId="urn:microsoft.com/office/officeart/2005/8/layout/target3"/>
    <dgm:cxn modelId="{4E9FEA0F-EF9A-4FFD-9913-5E86FC33C377}" type="presOf" srcId="{0D27236E-0F48-442E-BEB2-C7DC34754491}" destId="{01769341-0C68-4335-924E-3AA09362BF14}" srcOrd="1" destOrd="0" presId="urn:microsoft.com/office/officeart/2005/8/layout/target3"/>
    <dgm:cxn modelId="{CB1543AA-DE87-4BCC-9D60-530A1C1AA18D}" type="presParOf" srcId="{5C1C34B5-0B4C-44F2-A1F1-30D301306EE5}" destId="{BA11A19F-DAA5-4EB7-89B5-89432E8A40EB}" srcOrd="0" destOrd="0" presId="urn:microsoft.com/office/officeart/2005/8/layout/target3"/>
    <dgm:cxn modelId="{0F84F690-9491-41A4-8F4A-7A0E0A8ACF0D}" type="presParOf" srcId="{5C1C34B5-0B4C-44F2-A1F1-30D301306EE5}" destId="{E08D0A24-6C9F-4F0C-9C03-79D35E22BFF3}" srcOrd="1" destOrd="0" presId="urn:microsoft.com/office/officeart/2005/8/layout/target3"/>
    <dgm:cxn modelId="{FDE22FA8-A2A5-4624-8620-98C778EC84E1}" type="presParOf" srcId="{5C1C34B5-0B4C-44F2-A1F1-30D301306EE5}" destId="{14697259-F0DC-45E0-81CF-60DC04E6C14F}" srcOrd="2" destOrd="0" presId="urn:microsoft.com/office/officeart/2005/8/layout/target3"/>
    <dgm:cxn modelId="{E0753F0D-E8AB-4595-9A7F-A2973255B96D}" type="presParOf" srcId="{5C1C34B5-0B4C-44F2-A1F1-30D301306EE5}" destId="{01769341-0C68-4335-924E-3AA09362BF14}" srcOrd="3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CFA82-3A4F-4863-BF7C-258538DE4D84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92AC-48D7-4F7E-9053-FD5B5D33A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DA8D6-A20F-4DC8-A9D8-9ECF5602C370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3BA0D-CA0E-4EA2-84DE-6A96A100B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64BA-AFAB-4C46-AEF4-11D1965E5593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AEF13-C1D2-4DAB-86B1-EF3F5BF67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99EF7-6149-4787-B88A-B9BE7B87D5A7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CBFC1-E480-4C35-ADC5-BC4EC9F28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92F6B-4546-4FCB-AD74-002BBBACE6F5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2FD60-078E-4AB7-8C82-ADF9B32E0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81F88-AAA5-43D1-9744-A7AF4A975912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D0E52-C669-4827-9797-55CE12C05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C0E66-BF6B-4190-BC59-812483656C40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E620E-01FA-4DB8-9B80-7EF026D96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DD976-258B-48ED-8C64-A40FAB855418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04C09-D034-4032-B4CE-EC1E2B4E1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ADDAB-52FE-4426-AFE3-2AE398E51132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B76A8-D2B9-49EB-9175-DA4A40AF5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E1525-107A-4AA2-A4CA-548678E51098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03704-046F-40D6-9654-46A279216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05D8B-AF0A-4BD6-BB8B-5862BCE987EE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35D41-D01A-44AD-A048-B2DDCB58B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405756-35AE-4A05-9183-97C43BAC47A9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CDF49C-EA89-408A-AD85-9EF5CF98F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12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28034" y="2629981"/>
            <a:ext cx="4393549" cy="329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graphicFrame>
        <p:nvGraphicFramePr>
          <p:cNvPr id="7" name="Схема 6"/>
          <p:cNvGraphicFramePr/>
          <p:nvPr/>
        </p:nvGraphicFramePr>
        <p:xfrm>
          <a:off x="6172230" y="3500438"/>
          <a:ext cx="2757488" cy="71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250" y="142875"/>
            <a:ext cx="1284288" cy="18573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6396335"/>
            <a:ext cx="2847382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428604"/>
            <a:ext cx="7772400" cy="2071702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900" b="1" dirty="0" smtClean="0">
                <a:latin typeface="Georgia" pitchFamily="18" charset="0"/>
              </a:rPr>
              <a:t>Формы рельефа, образованные подземными водами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6" y="5857892"/>
            <a:ext cx="8768202" cy="666732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dirty="0" smtClean="0">
                <a:latin typeface="Georgia" pitchFamily="18" charset="0"/>
              </a:rPr>
              <a:t>Суффозионные блюдца на </a:t>
            </a:r>
            <a:r>
              <a:rPr lang="ru-RU" sz="1800" dirty="0" smtClean="0">
                <a:latin typeface="Georgia" pitchFamily="18" charset="0"/>
              </a:rPr>
              <a:t>космическом снимке </a:t>
            </a:r>
            <a:br>
              <a:rPr lang="ru-RU" sz="1800" dirty="0" smtClean="0">
                <a:latin typeface="Georgia" pitchFamily="18" charset="0"/>
              </a:rPr>
            </a:br>
            <a:r>
              <a:rPr lang="ru-RU" sz="1800" dirty="0" smtClean="0">
                <a:latin typeface="Georgia" pitchFamily="18" charset="0"/>
              </a:rPr>
              <a:t>(</a:t>
            </a:r>
            <a:r>
              <a:rPr lang="ru-RU" sz="1800" dirty="0" err="1" smtClean="0">
                <a:latin typeface="Georgia" pitchFamily="18" charset="0"/>
              </a:rPr>
              <a:t>Панинский</a:t>
            </a:r>
            <a:r>
              <a:rPr lang="ru-RU" sz="1800" dirty="0" smtClean="0">
                <a:latin typeface="Georgia" pitchFamily="18" charset="0"/>
              </a:rPr>
              <a:t> район). Часть блюдец занято осиновым лесом</a:t>
            </a:r>
            <a:endParaRPr lang="ru-RU" sz="1800" dirty="0" smtClean="0">
              <a:latin typeface="Georgia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Формы рельефа, образованные подземными водами</a:t>
            </a:r>
          </a:p>
        </p:txBody>
      </p:sp>
      <p:pic>
        <p:nvPicPr>
          <p:cNvPr id="10" name="Рисунок 9" descr="DSC_209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000101" y="1303963"/>
            <a:ext cx="7715303" cy="4178636"/>
          </a:xfrm>
        </p:spPr>
      </p:pic>
      <p:pic>
        <p:nvPicPr>
          <p:cNvPr id="6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5370" y="142852"/>
            <a:ext cx="85616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Формы рельефа, образованные подземными водами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352956" cy="5572164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Оползни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Оползень – отрыв и сползание под влияние силы тяжести вниз по склону рыхлого или плотного блока горной породы без существенного нарушения структуры сползшей части.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Необходимые условия: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Чередование водопроницаемых и водоупорных слоёв горных пород.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Наличие уклона поверхности.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Насыщение пород водой.</a:t>
            </a:r>
          </a:p>
          <a:p>
            <a:pPr marL="114300" indent="-45720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114300" indent="-457200">
              <a:buFont typeface="+mj-lt"/>
              <a:buAutoNum type="arabicPeriod"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3913" y="1537507"/>
            <a:ext cx="4035580" cy="2689248"/>
          </a:xfrm>
        </p:spPr>
      </p:pic>
      <p:sp>
        <p:nvSpPr>
          <p:cNvPr id="6" name="TextBox 5"/>
          <p:cNvSpPr txBox="1"/>
          <p:nvPr/>
        </p:nvSpPr>
        <p:spPr>
          <a:xfrm>
            <a:off x="1285852" y="4458780"/>
            <a:ext cx="2234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Оползни на склоне</a:t>
            </a:r>
          </a:p>
        </p:txBody>
      </p:sp>
      <p:pic>
        <p:nvPicPr>
          <p:cNvPr id="9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5370" y="142852"/>
            <a:ext cx="85616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6" y="5857892"/>
            <a:ext cx="8768202" cy="666732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dirty="0" smtClean="0">
                <a:latin typeface="Georgia" pitchFamily="18" charset="0"/>
              </a:rPr>
              <a:t>Оползни на </a:t>
            </a:r>
            <a:r>
              <a:rPr lang="ru-RU" sz="1800" dirty="0" smtClean="0">
                <a:latin typeface="Georgia" pitchFamily="18" charset="0"/>
              </a:rPr>
              <a:t>космическом снимке </a:t>
            </a:r>
            <a:br>
              <a:rPr lang="ru-RU" sz="1800" dirty="0" smtClean="0">
                <a:latin typeface="Georgia" pitchFamily="18" charset="0"/>
              </a:rPr>
            </a:br>
            <a:r>
              <a:rPr lang="ru-RU" sz="1800" dirty="0" smtClean="0">
                <a:latin typeface="Georgia" pitchFamily="18" charset="0"/>
              </a:rPr>
              <a:t>(Бобровский район</a:t>
            </a:r>
            <a:r>
              <a:rPr lang="ru-RU" sz="1800" smtClean="0">
                <a:latin typeface="Georgia" pitchFamily="18" charset="0"/>
              </a:rPr>
              <a:t>). </a:t>
            </a:r>
            <a:endParaRPr lang="ru-RU" sz="1800" dirty="0" smtClean="0">
              <a:latin typeface="Georgia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Формы рельефа, образованные подземными водами</a:t>
            </a:r>
          </a:p>
        </p:txBody>
      </p:sp>
      <p:pic>
        <p:nvPicPr>
          <p:cNvPr id="10" name="Рисунок 9" descr="DSC_209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214414" y="571480"/>
            <a:ext cx="7072362" cy="5206851"/>
          </a:xfrm>
        </p:spPr>
      </p:pic>
      <p:pic>
        <p:nvPicPr>
          <p:cNvPr id="6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5370" y="142852"/>
            <a:ext cx="85616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6" y="6357958"/>
            <a:ext cx="8768202" cy="380980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dirty="0" smtClean="0">
                <a:latin typeface="Georgia" pitchFamily="18" charset="0"/>
              </a:rPr>
              <a:t>Оползни на склоне долины р. Криуша (Петропавловский район)</a:t>
            </a:r>
          </a:p>
        </p:txBody>
      </p:sp>
      <p:pic>
        <p:nvPicPr>
          <p:cNvPr id="6" name="Рисунок 5" descr="IMGP928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119" b="4119"/>
          <a:stretch>
            <a:fillRect/>
          </a:stretch>
        </p:blipFill>
        <p:spPr>
          <a:xfrm>
            <a:off x="1000125" y="612775"/>
            <a:ext cx="7715250" cy="5316538"/>
          </a:xfrm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Формы рельефа, образованные подземными водами</a:t>
            </a:r>
          </a:p>
        </p:txBody>
      </p:sp>
      <p:pic>
        <p:nvPicPr>
          <p:cNvPr id="8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5370" y="142852"/>
            <a:ext cx="85616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571472" y="1357298"/>
            <a:ext cx="8429684" cy="4857784"/>
          </a:xfrm>
        </p:spPr>
        <p:txBody>
          <a:bodyPr/>
          <a:lstStyle/>
          <a:p>
            <a:pPr>
              <a:buNone/>
            </a:pPr>
            <a:r>
              <a:rPr lang="ru-RU" sz="2200" b="1" i="1" dirty="0" smtClean="0">
                <a:latin typeface="Georgia" pitchFamily="18" charset="0"/>
              </a:rPr>
              <a:t>Вопросы и задания.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Влияют ли подземные воды на образование рельефа?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Что такое карст? Опишите карстовые процессы. Как образуются карстовые воронки?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Расскажите о процессе суффозии. В чём её сходство и различие с карстом?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 образуются оползни?</a:t>
            </a:r>
          </a:p>
          <a:p>
            <a:pPr marL="114300" indent="-457200">
              <a:buFont typeface="+mj-lt"/>
              <a:buAutoNum type="arabicPeriod"/>
            </a:pPr>
            <a:endParaRPr lang="ru-RU" sz="2000" i="1" dirty="0" smtClean="0">
              <a:latin typeface="Georgia" pitchFamily="18" charset="0"/>
            </a:endParaRPr>
          </a:p>
          <a:p>
            <a:pPr marL="114300" indent="-457200">
              <a:buNone/>
            </a:pPr>
            <a:r>
              <a:rPr lang="ru-RU" sz="2200" b="1" i="1" dirty="0" smtClean="0">
                <a:latin typeface="Georgia" pitchFamily="18" charset="0"/>
              </a:rPr>
              <a:t>Творческое задание.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Выясните, есть  ли карстовые, суффозионные или оползневые формы рельефа в окрестностях вашего населённого пункта, школы? Ведётся ли борьба с ними?</a:t>
            </a:r>
          </a:p>
          <a:p>
            <a:pPr marL="114300" indent="-457200">
              <a:buFont typeface="+mj-lt"/>
              <a:buAutoNum type="arabicPeriod"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099990" y="6396335"/>
            <a:ext cx="3115084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9FF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©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9FF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9FF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Формы рельефа, образованные подземными водами</a:t>
            </a:r>
          </a:p>
        </p:txBody>
      </p:sp>
      <p:pic>
        <p:nvPicPr>
          <p:cNvPr id="6" name="Рисунок 6" descr="12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5370" y="142852"/>
            <a:ext cx="85616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Формы рельефа, образованные подземными водами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latin typeface="Georgia" pitchFamily="18" charset="0"/>
              </a:rPr>
              <a:t>Вспомните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Какие внешние силы формируют рельеф поверхности?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Какие формы рельефа образованы временными водотоками?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Какие формы рельефа образованы постоянными водотоками?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33897"/>
            <a:ext cx="4071966" cy="2696469"/>
          </a:xfrm>
        </p:spPr>
      </p:pic>
      <p:sp>
        <p:nvSpPr>
          <p:cNvPr id="9" name="TextBox 8"/>
          <p:cNvSpPr txBox="1"/>
          <p:nvPr/>
        </p:nvSpPr>
        <p:spPr>
          <a:xfrm>
            <a:off x="1256714" y="4643446"/>
            <a:ext cx="217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Карстовый провал</a:t>
            </a:r>
            <a:endParaRPr lang="ru-RU" dirty="0"/>
          </a:p>
        </p:txBody>
      </p:sp>
      <p:pic>
        <p:nvPicPr>
          <p:cNvPr id="10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5370" y="142852"/>
            <a:ext cx="85616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Формы рельефа, образованные подземными водами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>
              <a:buNone/>
            </a:pPr>
            <a:r>
              <a:rPr lang="ru-RU" sz="2200" b="1" i="1" dirty="0" smtClean="0">
                <a:latin typeface="Georgia" pitchFamily="18" charset="0"/>
              </a:rPr>
              <a:t>Рельеф и подземные воды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Подземными называют воды, находящиеся в горных породах земной коры в твёрдом, жидком и газообразном состоянии.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С подземными водами связаны рельефообразующие процессы: карст, суффозия, оползание грунтов.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1172" y="1537507"/>
            <a:ext cx="4061062" cy="2689248"/>
          </a:xfrm>
        </p:spPr>
      </p:pic>
      <p:sp>
        <p:nvSpPr>
          <p:cNvPr id="6" name="TextBox 5"/>
          <p:cNvSpPr txBox="1"/>
          <p:nvPr/>
        </p:nvSpPr>
        <p:spPr>
          <a:xfrm>
            <a:off x="962324" y="4572008"/>
            <a:ext cx="2816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Пустоты, образованные </a:t>
            </a:r>
          </a:p>
          <a:p>
            <a:pPr algn="ctr"/>
            <a:r>
              <a:rPr lang="ru-RU" dirty="0" smtClean="0"/>
              <a:t>подземными водами</a:t>
            </a:r>
            <a:endParaRPr lang="ru-RU" dirty="0"/>
          </a:p>
        </p:txBody>
      </p:sp>
      <p:pic>
        <p:nvPicPr>
          <p:cNvPr id="9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5370" y="142852"/>
            <a:ext cx="85616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Формы рельефа, образованные подземными водами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500562" y="785794"/>
            <a:ext cx="4500594" cy="6072206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Понятие о </a:t>
            </a:r>
            <a:r>
              <a:rPr lang="ru-RU" sz="2200" b="1" i="1" dirty="0" smtClean="0">
                <a:latin typeface="Georgia" pitchFamily="18" charset="0"/>
              </a:rPr>
              <a:t>карсте</a:t>
            </a:r>
            <a:endParaRPr lang="ru-RU" sz="2200" b="1" i="1" dirty="0" smtClean="0">
              <a:latin typeface="Georgia" pitchFamily="18" charset="0"/>
            </a:endParaRP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Карст – процесс растворения горных пород водой (в основном подземной).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Необходимые условия: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Растворимые (</a:t>
            </a:r>
            <a:r>
              <a:rPr lang="ru-RU" sz="2000" i="1" dirty="0" err="1" smtClean="0">
                <a:latin typeface="Georgia" pitchFamily="18" charset="0"/>
              </a:rPr>
              <a:t>карстующиеся</a:t>
            </a:r>
            <a:r>
              <a:rPr lang="ru-RU" sz="2000" i="1" dirty="0" smtClean="0">
                <a:latin typeface="Georgia" pitchFamily="18" charset="0"/>
              </a:rPr>
              <a:t>) горные породы достаточной мощности.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Ровная поверхность.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err="1" smtClean="0">
                <a:latin typeface="Georgia" pitchFamily="18" charset="0"/>
              </a:rPr>
              <a:t>Трещиноватость</a:t>
            </a:r>
            <a:r>
              <a:rPr lang="ru-RU" sz="2000" i="1" dirty="0" smtClean="0">
                <a:latin typeface="Georgia" pitchFamily="18" charset="0"/>
              </a:rPr>
              <a:t> пород.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Свободное движение подземных вод и их достаточное количество.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Карст в Воронежской области развит на Среднерусской и </a:t>
            </a:r>
            <a:r>
              <a:rPr lang="ru-RU" sz="2000" i="1" dirty="0" err="1" smtClean="0">
                <a:latin typeface="Georgia" pitchFamily="18" charset="0"/>
              </a:rPr>
              <a:t>Калачской</a:t>
            </a:r>
            <a:r>
              <a:rPr lang="ru-RU" sz="2000" i="1" dirty="0" smtClean="0">
                <a:latin typeface="Georgia" pitchFamily="18" charset="0"/>
              </a:rPr>
              <a:t> возвышенностях. В основном здесь образуются карстовые воронки.</a:t>
            </a:r>
          </a:p>
          <a:p>
            <a:pPr marL="114300" indent="-457200">
              <a:buFont typeface="+mj-lt"/>
              <a:buAutoNum type="arabicPeriod"/>
            </a:pPr>
            <a:endParaRPr lang="ru-RU" sz="2000" i="1" dirty="0" smtClean="0">
              <a:latin typeface="Georgia" pitchFamily="18" charset="0"/>
            </a:endParaRPr>
          </a:p>
          <a:p>
            <a:pPr marL="114300" indent="-457200">
              <a:buFont typeface="+mj-lt"/>
              <a:buAutoNum type="arabicPeriod"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1172" y="1537507"/>
            <a:ext cx="4061062" cy="2689248"/>
          </a:xfrm>
        </p:spPr>
      </p:pic>
      <p:sp>
        <p:nvSpPr>
          <p:cNvPr id="6" name="TextBox 5"/>
          <p:cNvSpPr txBox="1"/>
          <p:nvPr/>
        </p:nvSpPr>
        <p:spPr>
          <a:xfrm>
            <a:off x="1412030" y="4643446"/>
            <a:ext cx="217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Карстовый </a:t>
            </a:r>
            <a:r>
              <a:rPr lang="ru-RU" dirty="0" smtClean="0"/>
              <a:t>провал</a:t>
            </a:r>
            <a:endParaRPr lang="ru-RU" dirty="0"/>
          </a:p>
        </p:txBody>
      </p:sp>
      <p:pic>
        <p:nvPicPr>
          <p:cNvPr id="9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5370" y="142852"/>
            <a:ext cx="85616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Формы рельефа, образованные подземными водами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500562" y="785794"/>
            <a:ext cx="4500594" cy="6072206"/>
          </a:xfrm>
        </p:spPr>
        <p:txBody>
          <a:bodyPr/>
          <a:lstStyle/>
          <a:p>
            <a:pPr marL="114300" indent="-457200">
              <a:buFont typeface="+mj-lt"/>
              <a:buAutoNum type="arabicPeriod"/>
            </a:pPr>
            <a:endParaRPr lang="ru-RU" sz="2000" i="1" dirty="0" smtClean="0">
              <a:latin typeface="Georgia" pitchFamily="18" charset="0"/>
            </a:endParaRPr>
          </a:p>
          <a:p>
            <a:pPr marL="114300" indent="-457200">
              <a:buFont typeface="+mj-lt"/>
              <a:buAutoNum type="arabicPeriod"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412030" y="4643446"/>
            <a:ext cx="2286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Карстовый колодец</a:t>
            </a:r>
            <a:endParaRPr lang="ru-RU" dirty="0"/>
          </a:p>
        </p:txBody>
      </p:sp>
      <p:pic>
        <p:nvPicPr>
          <p:cNvPr id="9" name="Рисунок 6" descr="12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5370" y="142852"/>
            <a:ext cx="85616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025" name="Picture 1" descr="мск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2"/>
            <a:ext cx="4160557" cy="5929330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962556" y="1600200"/>
            <a:ext cx="4038600" cy="4525963"/>
          </a:xfrm>
        </p:spPr>
        <p:txBody>
          <a:bodyPr/>
          <a:lstStyle/>
          <a:p>
            <a:pPr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 b="1" dirty="0" smtClean="0">
                <a:latin typeface="Georgia" pitchFamily="18" charset="0"/>
                <a:ea typeface="Times New Roman"/>
                <a:cs typeface="Times New Roman"/>
              </a:rPr>
              <a:t>Карстовые формы </a:t>
            </a:r>
            <a:r>
              <a:rPr lang="ru-RU" sz="1800" b="1" dirty="0" smtClean="0">
                <a:latin typeface="Georgia" pitchFamily="18" charset="0"/>
                <a:ea typeface="Times New Roman"/>
                <a:cs typeface="Times New Roman"/>
              </a:rPr>
              <a:t>рельефа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 b="1" dirty="0" smtClean="0">
                <a:latin typeface="Georgia" pitchFamily="18" charset="0"/>
                <a:ea typeface="Times New Roman"/>
                <a:cs typeface="Times New Roman"/>
              </a:rPr>
              <a:t>(</a:t>
            </a:r>
            <a:r>
              <a:rPr lang="ru-RU" sz="1800" b="1" dirty="0" smtClean="0">
                <a:latin typeface="Georgia" pitchFamily="18" charset="0"/>
                <a:ea typeface="Times New Roman"/>
                <a:cs typeface="Times New Roman"/>
              </a:rPr>
              <a:t>по Д. Г. </a:t>
            </a:r>
            <a:r>
              <a:rPr lang="ru-RU" sz="1800" b="1" dirty="0" smtClean="0">
                <a:latin typeface="Georgia" pitchFamily="18" charset="0"/>
                <a:ea typeface="Times New Roman"/>
                <a:cs typeface="Times New Roman"/>
              </a:rPr>
              <a:t>Панову)</a:t>
            </a: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Georgia" pitchFamily="18" charset="0"/>
                <a:ea typeface="Times New Roman"/>
                <a:cs typeface="Times New Roman"/>
              </a:rPr>
              <a:t>1 </a:t>
            </a:r>
            <a:r>
              <a:rPr lang="ru-RU" sz="1800" dirty="0" smtClean="0">
                <a:latin typeface="Georgia" pitchFamily="18" charset="0"/>
                <a:ea typeface="Times New Roman"/>
                <a:cs typeface="Times New Roman"/>
              </a:rPr>
              <a:t>– кары; </a:t>
            </a:r>
            <a:endParaRPr lang="ru-RU" sz="1800" dirty="0" smtClean="0">
              <a:latin typeface="Georgia" pitchFamily="18" charset="0"/>
              <a:ea typeface="Times New Roman"/>
              <a:cs typeface="Times New Roman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Georgia" pitchFamily="18" charset="0"/>
                <a:ea typeface="Times New Roman"/>
                <a:cs typeface="Times New Roman"/>
              </a:rPr>
              <a:t>2</a:t>
            </a:r>
            <a:r>
              <a:rPr lang="ru-RU" sz="1800" dirty="0" smtClean="0">
                <a:latin typeface="Georgia" pitchFamily="18" charset="0"/>
                <a:ea typeface="Times New Roman"/>
                <a:cs typeface="Times New Roman"/>
              </a:rPr>
              <a:t>, 3 – воронки поверхностного выщелачивания; </a:t>
            </a:r>
            <a:endParaRPr lang="ru-RU" sz="1800" dirty="0" smtClean="0">
              <a:latin typeface="Georgia" pitchFamily="18" charset="0"/>
              <a:ea typeface="Times New Roman"/>
              <a:cs typeface="Times New Roman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Georgia" pitchFamily="18" charset="0"/>
                <a:ea typeface="Times New Roman"/>
                <a:cs typeface="Times New Roman"/>
              </a:rPr>
              <a:t>4 </a:t>
            </a:r>
            <a:r>
              <a:rPr lang="ru-RU" sz="1800" dirty="0" smtClean="0">
                <a:latin typeface="Georgia" pitchFamily="18" charset="0"/>
                <a:ea typeface="Times New Roman"/>
                <a:cs typeface="Times New Roman"/>
              </a:rPr>
              <a:t>– провальная воронка; </a:t>
            </a:r>
            <a:endParaRPr lang="ru-RU" sz="1800" dirty="0" smtClean="0">
              <a:latin typeface="Georgia" pitchFamily="18" charset="0"/>
              <a:ea typeface="Times New Roman"/>
              <a:cs typeface="Times New Roman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Georgia" pitchFamily="18" charset="0"/>
                <a:ea typeface="Times New Roman"/>
                <a:cs typeface="Times New Roman"/>
              </a:rPr>
              <a:t>5 </a:t>
            </a:r>
            <a:r>
              <a:rPr lang="ru-RU" sz="1800" dirty="0" smtClean="0">
                <a:latin typeface="Georgia" pitchFamily="18" charset="0"/>
                <a:ea typeface="Times New Roman"/>
                <a:cs typeface="Times New Roman"/>
              </a:rPr>
              <a:t>– карстовая долина; </a:t>
            </a:r>
            <a:endParaRPr lang="ru-RU" sz="1800" dirty="0" smtClean="0">
              <a:latin typeface="Georgia" pitchFamily="18" charset="0"/>
              <a:ea typeface="Times New Roman"/>
              <a:cs typeface="Times New Roman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Georgia" pitchFamily="18" charset="0"/>
                <a:ea typeface="Times New Roman"/>
                <a:cs typeface="Times New Roman"/>
              </a:rPr>
              <a:t>6 </a:t>
            </a:r>
            <a:r>
              <a:rPr lang="ru-RU" sz="1800" dirty="0" smtClean="0">
                <a:latin typeface="Georgia" pitchFamily="18" charset="0"/>
                <a:ea typeface="Times New Roman"/>
                <a:cs typeface="Times New Roman"/>
              </a:rPr>
              <a:t>– </a:t>
            </a:r>
            <a:r>
              <a:rPr lang="ru-RU" sz="1800" dirty="0" err="1" smtClean="0">
                <a:latin typeface="Georgia" pitchFamily="18" charset="0"/>
                <a:ea typeface="Times New Roman"/>
                <a:cs typeface="Times New Roman"/>
              </a:rPr>
              <a:t>полье</a:t>
            </a:r>
            <a:r>
              <a:rPr lang="ru-RU" sz="1800" dirty="0" smtClean="0">
                <a:latin typeface="Georgia" pitchFamily="18" charset="0"/>
                <a:ea typeface="Times New Roman"/>
                <a:cs typeface="Times New Roman"/>
              </a:rPr>
              <a:t>; </a:t>
            </a:r>
            <a:endParaRPr lang="ru-RU" sz="1800" dirty="0" smtClean="0">
              <a:latin typeface="Georgia" pitchFamily="18" charset="0"/>
              <a:ea typeface="Times New Roman"/>
              <a:cs typeface="Times New Roman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Georgia" pitchFamily="18" charset="0"/>
                <a:ea typeface="Times New Roman"/>
                <a:cs typeface="Times New Roman"/>
              </a:rPr>
              <a:t>7 </a:t>
            </a:r>
            <a:r>
              <a:rPr lang="ru-RU" sz="1800" dirty="0" smtClean="0">
                <a:latin typeface="Georgia" pitchFamily="18" charset="0"/>
                <a:ea typeface="Times New Roman"/>
                <a:cs typeface="Times New Roman"/>
              </a:rPr>
              <a:t>– </a:t>
            </a:r>
            <a:r>
              <a:rPr lang="ru-RU" sz="1800" dirty="0" smtClean="0">
                <a:latin typeface="Georgia" pitchFamily="18" charset="0"/>
                <a:ea typeface="Times New Roman"/>
                <a:cs typeface="Times New Roman"/>
              </a:rPr>
              <a:t>пещера.</a:t>
            </a:r>
            <a:endParaRPr lang="ru-RU" sz="18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6" y="6215082"/>
            <a:ext cx="8768202" cy="380980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dirty="0" smtClean="0">
                <a:latin typeface="Georgia" pitchFamily="18" charset="0"/>
              </a:rPr>
              <a:t>Карстовая воронка (Хохольский район)</a:t>
            </a:r>
          </a:p>
        </p:txBody>
      </p:sp>
      <p:pic>
        <p:nvPicPr>
          <p:cNvPr id="6" name="Рисунок 5" descr="IMG_436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000125" y="716512"/>
            <a:ext cx="7715250" cy="5109063"/>
          </a:xfrm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Формы рельефа, образованные подземными водами</a:t>
            </a:r>
          </a:p>
        </p:txBody>
      </p:sp>
      <p:pic>
        <p:nvPicPr>
          <p:cNvPr id="8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5370" y="142852"/>
            <a:ext cx="85616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6" y="6072206"/>
            <a:ext cx="8768202" cy="666732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dirty="0" smtClean="0">
                <a:latin typeface="Georgia" pitchFamily="18" charset="0"/>
              </a:rPr>
              <a:t>Почти высохшее за лето карстовое озеро Лиман на космическом снимке </a:t>
            </a:r>
            <a:br>
              <a:rPr lang="ru-RU" sz="1800" dirty="0" smtClean="0">
                <a:latin typeface="Georgia" pitchFamily="18" charset="0"/>
              </a:rPr>
            </a:br>
            <a:r>
              <a:rPr lang="ru-RU" sz="1800" dirty="0" smtClean="0">
                <a:latin typeface="Georgia" pitchFamily="18" charset="0"/>
              </a:rPr>
              <a:t>(Кантемировский район)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Формы рельефа, образованные подземными водами</a:t>
            </a:r>
          </a:p>
        </p:txBody>
      </p:sp>
      <p:pic>
        <p:nvPicPr>
          <p:cNvPr id="10" name="Рисунок 9" descr="DSC_209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000101" y="883602"/>
            <a:ext cx="7715303" cy="5019358"/>
          </a:xfrm>
        </p:spPr>
      </p:pic>
      <p:pic>
        <p:nvPicPr>
          <p:cNvPr id="6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5370" y="142852"/>
            <a:ext cx="85616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Формы рельефа, образованные подземными водами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352956" cy="5572164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Суффозия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Суффозия – это механический вынос частиц горных пород подземными водами.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Необходимые условия: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Рыхлые горные породы (песок, суглинок).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Ровная поверхность.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Свободное движение подземных вод и их достаточное количество.</a:t>
            </a:r>
          </a:p>
          <a:p>
            <a:pPr marL="114300" indent="-457200">
              <a:buFont typeface="+mj-lt"/>
              <a:buAutoNum type="arabicPeriod"/>
            </a:pPr>
            <a:endParaRPr lang="ru-RU" sz="2000" i="1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Суффозия в области преимущественно развита на Окско-Донской низменности.</a:t>
            </a:r>
          </a:p>
          <a:p>
            <a:pPr marL="114300" indent="-457200">
              <a:buFont typeface="+mj-lt"/>
              <a:buAutoNum type="arabicPeriod"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9818" y="1537507"/>
            <a:ext cx="3583770" cy="2689248"/>
          </a:xfrm>
        </p:spPr>
      </p:pic>
      <p:sp>
        <p:nvSpPr>
          <p:cNvPr id="6" name="TextBox 5"/>
          <p:cNvSpPr txBox="1"/>
          <p:nvPr/>
        </p:nvSpPr>
        <p:spPr>
          <a:xfrm>
            <a:off x="383143" y="4643446"/>
            <a:ext cx="37304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Крупное суффозионное блюдце,</a:t>
            </a:r>
          </a:p>
          <a:p>
            <a:pPr algn="ctr"/>
            <a:r>
              <a:rPr lang="ru-RU" dirty="0" smtClean="0"/>
              <a:t>заросшее влаголюбивой </a:t>
            </a:r>
          </a:p>
          <a:p>
            <a:pPr algn="ctr"/>
            <a:r>
              <a:rPr lang="ru-RU" dirty="0" smtClean="0"/>
              <a:t>растительностью</a:t>
            </a:r>
            <a:endParaRPr lang="ru-RU" dirty="0"/>
          </a:p>
        </p:txBody>
      </p:sp>
      <p:pic>
        <p:nvPicPr>
          <p:cNvPr id="9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5370" y="142852"/>
            <a:ext cx="85616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7200" y="521495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b="1" i="1" dirty="0" smtClean="0">
                <a:latin typeface="Georgia" pitchFamily="18" charset="0"/>
              </a:rPr>
              <a:t>В суффозионных блюдцах на Окско-Донской низменности формируются небольшие осиновые леса (местные названия – осиновые кусты, или к</a:t>
            </a:r>
            <a:r>
              <a:rPr lang="en-US" b="1" i="1" dirty="0" smtClean="0">
                <a:latin typeface="Georgia" pitchFamily="18" charset="0"/>
                <a:cs typeface="Times New Roman"/>
              </a:rPr>
              <a:t>ó</a:t>
            </a:r>
            <a:r>
              <a:rPr lang="ru-RU" b="1" i="1" dirty="0" err="1" smtClean="0">
                <a:latin typeface="Georgia" pitchFamily="18" charset="0"/>
              </a:rPr>
              <a:t>лки</a:t>
            </a:r>
            <a:r>
              <a:rPr lang="ru-RU" b="1" i="1" dirty="0" smtClean="0">
                <a:latin typeface="Georgia" pitchFamily="18" charset="0"/>
              </a:rPr>
              <a:t>).</a:t>
            </a:r>
          </a:p>
        </p:txBody>
      </p:sp>
      <p:pic>
        <p:nvPicPr>
          <p:cNvPr id="12" name="Содержимое 11" descr="IMG_442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16" y="1829022"/>
            <a:ext cx="4038600" cy="3024677"/>
          </a:xfrm>
        </p:spPr>
      </p:pic>
      <p:pic>
        <p:nvPicPr>
          <p:cNvPr id="11" name="Содержимое 10" descr="IMG_2926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99641" y="1857364"/>
            <a:ext cx="4049443" cy="3032799"/>
          </a:xfrm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Формы рельефа, образованные подземными водами</a:t>
            </a:r>
          </a:p>
        </p:txBody>
      </p:sp>
      <p:pic>
        <p:nvPicPr>
          <p:cNvPr id="8" name="Рисунок 6" descr="12_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15370" y="142852"/>
            <a:ext cx="85616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</TotalTime>
  <Words>491</Words>
  <Application>Microsoft Office PowerPoint</Application>
  <PresentationFormat>Экран (4:3)</PresentationFormat>
  <Paragraphs>88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Формы рельефа, образованные подземными водами</vt:lpstr>
      <vt:lpstr>Формы рельефа, образованные подземными водами</vt:lpstr>
      <vt:lpstr>Формы рельефа, образованные подземными водами</vt:lpstr>
      <vt:lpstr>Формы рельефа, образованные подземными водами</vt:lpstr>
      <vt:lpstr>Формы рельефа, образованные подземными водами</vt:lpstr>
      <vt:lpstr>Карстовая воронка (Хохольский район)</vt:lpstr>
      <vt:lpstr>Почти высохшее за лето карстовое озеро Лиман на космическом снимке  (Кантемировский район)</vt:lpstr>
      <vt:lpstr>Формы рельефа, образованные подземными водами</vt:lpstr>
      <vt:lpstr>Слайд 9</vt:lpstr>
      <vt:lpstr>Суффозионные блюдца на космическом снимке  (Панинский район). Часть блюдец занято осиновым лесом</vt:lpstr>
      <vt:lpstr>Формы рельефа, образованные подземными водами</vt:lpstr>
      <vt:lpstr>Оползни на космическом снимке  (Бобровский район). </vt:lpstr>
      <vt:lpstr>Оползни на склоне долины р. Криуша (Петропавловский район)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Вход</dc:creator>
  <cp:lastModifiedBy>Вход</cp:lastModifiedBy>
  <cp:revision>62</cp:revision>
  <dcterms:created xsi:type="dcterms:W3CDTF">2014-11-28T17:41:41Z</dcterms:created>
  <dcterms:modified xsi:type="dcterms:W3CDTF">2014-12-23T18:26:42Z</dcterms:modified>
</cp:coreProperties>
</file>