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8" r:id="rId6"/>
    <p:sldId id="269" r:id="rId7"/>
    <p:sldId id="262" r:id="rId8"/>
    <p:sldId id="270" r:id="rId9"/>
    <p:sldId id="272" r:id="rId10"/>
    <p:sldId id="278" r:id="rId11"/>
    <p:sldId id="265" r:id="rId12"/>
    <p:sldId id="275" r:id="rId13"/>
    <p:sldId id="267" r:id="rId14"/>
    <p:sldId id="273" r:id="rId15"/>
    <p:sldId id="274" r:id="rId16"/>
    <p:sldId id="276" r:id="rId17"/>
    <p:sldId id="277" r:id="rId18"/>
    <p:sldId id="260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11.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2136" y="2629981"/>
            <a:ext cx="4405344" cy="329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Геологической разрез по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dirty="0" smtClean="0">
                <a:latin typeface="Georgia" pitchFamily="18" charset="0"/>
                <a:ea typeface="+mj-ea"/>
                <a:cs typeface="+mj-cs"/>
              </a:rPr>
              <a:t>территории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71612"/>
            <a:ext cx="8588766" cy="3433449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357958"/>
            <a:ext cx="8768202" cy="380980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Карьер по добыче гранита в Павловске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000101" y="504123"/>
            <a:ext cx="7715303" cy="5778315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5948348"/>
            <a:ext cx="8768202" cy="790590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Гранитный памятник на месте, где во время Великой Отечественной войны формировался Воронежский добровольческий полк.</a:t>
            </a:r>
            <a:endParaRPr lang="ru-RU" sz="1800" dirty="0" smtClean="0">
              <a:latin typeface="Georg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1" y="838213"/>
            <a:ext cx="7715303" cy="5110135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Выход песков. Красноватый цвет связан с наличием окислов железа (ржавчины)</a:t>
            </a:r>
          </a:p>
        </p:txBody>
      </p:sp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119" b="4119"/>
          <a:stretch>
            <a:fillRect/>
          </a:stretch>
        </p:blipFill>
        <p:spPr>
          <a:xfrm>
            <a:off x="1000125" y="612775"/>
            <a:ext cx="7715250" cy="5316538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Карьер по добыче огнеупорных глин (чёрного цвета внизу). Сверху видны слои глины (коричневая), мела песка.</a:t>
            </a:r>
          </a:p>
        </p:txBody>
      </p:sp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308385" y="612775"/>
            <a:ext cx="7098729" cy="5316538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Во многих местах области пески – первая сверху горная порода (Северный микрорайон г. Воронежа)</a:t>
            </a:r>
          </a:p>
        </p:txBody>
      </p:sp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864048" y="612775"/>
            <a:ext cx="3987403" cy="5316538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Геологический разрез, проходящий по Среднерусской возвышенности</a:t>
            </a:r>
            <a:endParaRPr lang="ru-RU" sz="1800" dirty="0" smtClean="0">
              <a:latin typeface="Georgia" pitchFamily="18" charset="0"/>
            </a:endParaRPr>
          </a:p>
        </p:txBody>
      </p:sp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928662" y="469771"/>
            <a:ext cx="7800253" cy="5602435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Геологический разрез, проходящий по Окско-Донской низменности</a:t>
            </a:r>
            <a:endParaRPr lang="ru-RU" sz="1800" dirty="0" smtClean="0">
              <a:latin typeface="Georgia" pitchFamily="18" charset="0"/>
            </a:endParaRPr>
          </a:p>
        </p:txBody>
      </p:sp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58590" y="1091362"/>
            <a:ext cx="8771127" cy="4695091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3"/>
            <a:ext cx="8429684" cy="5645671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Что изучает геология?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Каковы особенности строения земной коры на территории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Что представляет собой гранит? Какие похожие на него породы встречаются в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Из каких пород состоит осадочный слой земной коры?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Каковы происхождение и свойства песка в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Какие из осадочных горных пород имеют органогенное происхождение?</a:t>
            </a:r>
          </a:p>
          <a:p>
            <a:pPr marL="114300" indent="-457200">
              <a:buFont typeface="+mj-lt"/>
              <a:buAutoNum type="arabicPeriod"/>
            </a:pPr>
            <a:endParaRPr lang="ru-RU" sz="16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b="1" i="1" dirty="0" smtClean="0">
                <a:latin typeface="Georgia" pitchFamily="18" charset="0"/>
              </a:rPr>
              <a:t>Практическая работа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Изучите геологический разрез своей местности и определите, какие горные породы здесь встречаются.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600" i="1" dirty="0" smtClean="0">
                <a:latin typeface="Georgia" pitchFamily="18" charset="0"/>
              </a:rPr>
              <a:t>Нарисуйте геологический разрез своей местности, указав на нём встречающиеся горные породы и их возраст.</a:t>
            </a:r>
          </a:p>
          <a:p>
            <a:pPr marL="114300" indent="-457200">
              <a:buFont typeface="+mj-lt"/>
              <a:buAutoNum type="arabicPeriod"/>
            </a:pPr>
            <a:endParaRPr lang="ru-RU" sz="16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b="1" i="1" dirty="0" smtClean="0">
                <a:latin typeface="Georgia" pitchFamily="18" charset="0"/>
              </a:rPr>
              <a:t>Творческое задание</a:t>
            </a:r>
          </a:p>
          <a:p>
            <a:pPr marL="0" indent="0">
              <a:buNone/>
            </a:pPr>
            <a:r>
              <a:rPr lang="ru-RU" sz="1600" i="1" dirty="0" smtClean="0">
                <a:latin typeface="Georgia" pitchFamily="18" charset="0"/>
              </a:rPr>
              <a:t>Выясните, какие минералы и горные породы встречаются в вашем районе, в окрестностях школы. </a:t>
            </a:r>
            <a:r>
              <a:rPr lang="ru-RU" sz="1600" i="1" smtClean="0">
                <a:latin typeface="Georgia" pitchFamily="18" charset="0"/>
              </a:rPr>
              <a:t>По </a:t>
            </a:r>
            <a:r>
              <a:rPr lang="ru-RU" sz="1600" i="1" smtClean="0">
                <a:latin typeface="Georgia" pitchFamily="18" charset="0"/>
              </a:rPr>
              <a:t>возможности </a:t>
            </a:r>
            <a:r>
              <a:rPr lang="ru-RU" sz="1600" i="1" dirty="0" smtClean="0">
                <a:latin typeface="Georgia" pitchFamily="18" charset="0"/>
              </a:rPr>
              <a:t>составьте геологическую коллекцию.</a:t>
            </a:r>
          </a:p>
          <a:p>
            <a:pPr marL="114300" indent="-45720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								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Геологическое строение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земная кора?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На какие виды делится земная кора?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Каково строение континентальной коры?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</a:t>
            </a:r>
            <a:r>
              <a:rPr lang="ru-RU" sz="2000" i="1" dirty="0" err="1" smtClean="0">
                <a:latin typeface="Georgia" pitchFamily="18" charset="0"/>
              </a:rPr>
              <a:t>литосферная</a:t>
            </a:r>
            <a:r>
              <a:rPr lang="ru-RU" sz="2000" i="1" dirty="0" smtClean="0">
                <a:latin typeface="Georgia" pitchFamily="18" charset="0"/>
              </a:rPr>
              <a:t> плита?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 Что такое платформа?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минерал? Что такое горная порода?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Чем отличаются друг от друга магматические, осадочные и метаморфические горные породы? </a:t>
            </a: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357298"/>
            <a:ext cx="4071966" cy="3049667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56714" y="4643446"/>
            <a:ext cx="20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Растущие овраги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Геологическое строение Воронежской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Геология – наука о строении Земли, её происхождении, возрасте, развитии, образовании полезных ископаемых.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расположена на </a:t>
            </a:r>
            <a:r>
              <a:rPr lang="ru-RU" sz="2000" i="1" dirty="0" err="1" smtClean="0">
                <a:latin typeface="Georgia" pitchFamily="18" charset="0"/>
              </a:rPr>
              <a:t>Евразиатской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литосферной</a:t>
            </a:r>
            <a:r>
              <a:rPr lang="ru-RU" sz="2000" i="1" dirty="0" smtClean="0">
                <a:latin typeface="Georgia" pitchFamily="18" charset="0"/>
              </a:rPr>
              <a:t> плите, на Русской платформе.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Земная кора под нами трёхслойная: внизу – базальты, выше – граниты (на глубине от 1000 до 0 метров), сверху осадочные горные породы (пески, глины, мел и др.)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471138"/>
            <a:ext cx="3914918" cy="2939919"/>
          </a:xfrm>
        </p:spPr>
      </p:pic>
      <p:sp>
        <p:nvSpPr>
          <p:cNvPr id="6" name="TextBox 5"/>
          <p:cNvSpPr txBox="1"/>
          <p:nvPr/>
        </p:nvSpPr>
        <p:spPr>
          <a:xfrm>
            <a:off x="285720" y="4643446"/>
            <a:ext cx="391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На Среднерусской возвышенности</a:t>
            </a:r>
          </a:p>
          <a:p>
            <a:pPr algn="ctr"/>
            <a:r>
              <a:rPr lang="ru-RU" dirty="0" smtClean="0"/>
              <a:t>часто встречаются выходы мела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Горные породы фундамента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Фундамент (гранитный слой нашего участка земной коры) состоит из гранитов, гнейсов, сланцев, кварцитов.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основном породы фундамента сформировались при застывании магмы.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Породы фундамента имеют архейский или протерозойский возраст.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5614" y="1723881"/>
            <a:ext cx="4710092" cy="3119671"/>
          </a:xfrm>
        </p:spPr>
      </p:pic>
      <p:sp>
        <p:nvSpPr>
          <p:cNvPr id="6" name="TextBox 5"/>
          <p:cNvSpPr txBox="1"/>
          <p:nvPr/>
        </p:nvSpPr>
        <p:spPr>
          <a:xfrm>
            <a:off x="428596" y="5702874"/>
            <a:ext cx="434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Памятник Петру </a:t>
            </a:r>
            <a:r>
              <a:rPr lang="en-US" dirty="0" smtClean="0"/>
              <a:t>I</a:t>
            </a:r>
            <a:r>
              <a:rPr lang="ru-RU" dirty="0" smtClean="0"/>
              <a:t> в Воронеже</a:t>
            </a:r>
          </a:p>
          <a:p>
            <a:pPr algn="ctr"/>
            <a:r>
              <a:rPr lang="ru-RU" dirty="0" smtClean="0"/>
              <a:t>установлен на гранитном постаменте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352956" cy="5715040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Горные породы осадочного слоя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Они залегают сверху на фундаменте. Образовались позднее – в палеозое, мезозое, кайнозое.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 происхождению – это осадочные горные породы отложенные морями, реками, ледником, ветром. Часть из них – остатки организмов</a:t>
            </a:r>
            <a:r>
              <a:rPr lang="ru-RU" sz="2000" i="1" dirty="0" smtClean="0">
                <a:latin typeface="Georgia" pitchFamily="18" charset="0"/>
              </a:rPr>
              <a:t>. Это:</a:t>
            </a: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Пески;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Суглинки;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Глины;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Известняки;</a:t>
            </a: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Мел и мергель.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942" y="1723881"/>
            <a:ext cx="4165436" cy="3119671"/>
          </a:xfrm>
        </p:spPr>
      </p:pic>
      <p:sp>
        <p:nvSpPr>
          <p:cNvPr id="6" name="TextBox 5"/>
          <p:cNvSpPr txBox="1"/>
          <p:nvPr/>
        </p:nvSpPr>
        <p:spPr>
          <a:xfrm>
            <a:off x="214282" y="5214950"/>
            <a:ext cx="4394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Песчаный карьер в </a:t>
            </a:r>
          </a:p>
          <a:p>
            <a:pPr algn="ctr"/>
            <a:r>
              <a:rPr lang="ru-RU" dirty="0" err="1" smtClean="0"/>
              <a:t>Верхнемамонском</a:t>
            </a:r>
            <a:r>
              <a:rPr lang="ru-RU" dirty="0" smtClean="0"/>
              <a:t> районе</a:t>
            </a:r>
          </a:p>
          <a:p>
            <a:pPr algn="ctr"/>
            <a:r>
              <a:rPr lang="ru-RU" dirty="0" smtClean="0"/>
              <a:t>(на заднем плане видны выходы мела)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Геологическое строение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352956" cy="6072230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ru-RU" sz="1800" b="1" i="1" dirty="0" smtClean="0">
                <a:latin typeface="Georgia" pitchFamily="18" charset="0"/>
              </a:rPr>
              <a:t>Горные породы осадочного слоя</a:t>
            </a: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Песок – рыхлая, мелкообломочная горная порода различного цвета и химического состава (частицы минералов от 0,1 до 1 мм</a:t>
            </a:r>
            <a:r>
              <a:rPr lang="ru-RU" sz="1800" i="1" dirty="0" smtClean="0">
                <a:latin typeface="Georgia" pitchFamily="18" charset="0"/>
              </a:rPr>
              <a:t>).</a:t>
            </a: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Суглинки – рыхлая </a:t>
            </a:r>
            <a:r>
              <a:rPr lang="ru-RU" sz="1800" i="1" dirty="0" smtClean="0">
                <a:latin typeface="Georgia" pitchFamily="18" charset="0"/>
              </a:rPr>
              <a:t>порода, состоящая </a:t>
            </a:r>
            <a:r>
              <a:rPr lang="ru-RU" sz="1800" i="1" dirty="0" smtClean="0">
                <a:latin typeface="Georgia" pitchFamily="18" charset="0"/>
              </a:rPr>
              <a:t>из песчинок и глинистых </a:t>
            </a:r>
            <a:r>
              <a:rPr lang="ru-RU" sz="1800" i="1" dirty="0" smtClean="0">
                <a:latin typeface="Georgia" pitchFamily="18" charset="0"/>
              </a:rPr>
              <a:t>частиц.</a:t>
            </a: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Глины – пластичные водонепроницаемые горные породы с частицами размером менее 0,01 </a:t>
            </a:r>
            <a:r>
              <a:rPr lang="ru-RU" sz="1800" i="1" dirty="0" smtClean="0">
                <a:latin typeface="Georgia" pitchFamily="18" charset="0"/>
              </a:rPr>
              <a:t>мм;</a:t>
            </a: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Известняк – остатки морских ракушек, кораллов (карбонат кальция</a:t>
            </a:r>
            <a:r>
              <a:rPr lang="ru-RU" sz="1800" i="1" dirty="0" smtClean="0">
                <a:latin typeface="Georgia" pitchFamily="18" charset="0"/>
              </a:rPr>
              <a:t>).</a:t>
            </a: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Мел – остатки </a:t>
            </a:r>
            <a:r>
              <a:rPr lang="ru-RU" sz="1800" i="1" dirty="0" smtClean="0">
                <a:latin typeface="Georgia" pitchFamily="18" charset="0"/>
              </a:rPr>
              <a:t>водорослей, простейших</a:t>
            </a:r>
            <a:r>
              <a:rPr lang="ru-RU" sz="1800" i="1" dirty="0" smtClean="0">
                <a:latin typeface="Georgia" pitchFamily="18" charset="0"/>
              </a:rPr>
              <a:t>, кораллов (карбонат </a:t>
            </a:r>
            <a:r>
              <a:rPr lang="ru-RU" sz="1800" i="1" dirty="0" smtClean="0">
                <a:latin typeface="Georgia" pitchFamily="18" charset="0"/>
              </a:rPr>
              <a:t>кальция </a:t>
            </a:r>
            <a:r>
              <a:rPr lang="ru-RU" sz="1800" i="1" dirty="0" smtClean="0">
                <a:latin typeface="Georgia" pitchFamily="18" charset="0"/>
              </a:rPr>
              <a:t>как и известняк, но менее плотный) .</a:t>
            </a:r>
          </a:p>
          <a:p>
            <a:pPr marL="114300" indent="-457200">
              <a:spcBef>
                <a:spcPts val="200"/>
              </a:spcBef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Мергель </a:t>
            </a:r>
            <a:r>
              <a:rPr lang="ru-RU" sz="1800" i="1" dirty="0" smtClean="0">
                <a:latin typeface="Georgia" pitchFamily="18" charset="0"/>
              </a:rPr>
              <a:t>– мел с примесью глины.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942" y="1904253"/>
            <a:ext cx="4165436" cy="2758925"/>
          </a:xfrm>
        </p:spPr>
      </p:pic>
      <p:sp>
        <p:nvSpPr>
          <p:cNvPr id="6" name="TextBox 5"/>
          <p:cNvSpPr txBox="1"/>
          <p:nvPr/>
        </p:nvSpPr>
        <p:spPr>
          <a:xfrm>
            <a:off x="571472" y="5072074"/>
            <a:ext cx="378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Л</a:t>
            </a:r>
            <a:r>
              <a:rPr lang="ru-RU" dirty="0" smtClean="0"/>
              <a:t>евобережной части Воронежа</a:t>
            </a:r>
          </a:p>
          <a:p>
            <a:pPr algn="ctr"/>
            <a:r>
              <a:rPr lang="ru-RU" dirty="0" smtClean="0"/>
              <a:t>везде преобладают пески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Рельеф и полезные ископаемые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Воронежской области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39163"/>
            <a:ext cx="7143800" cy="6275985"/>
          </a:xfrm>
          <a:prstGeom prst="rect">
            <a:avLst/>
          </a:prstGeo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 descr="img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68" y="2571744"/>
            <a:ext cx="2000264" cy="4223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Геологическая карта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440369"/>
            <a:ext cx="7143800" cy="6273573"/>
          </a:xfrm>
          <a:prstGeom prst="rect">
            <a:avLst/>
          </a:prstGeom>
        </p:spPr>
      </p:pic>
      <p:pic>
        <p:nvPicPr>
          <p:cNvPr id="10" name="Рисунок 9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Сводная геолого-палеогеографическая таблица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3079" y="440369"/>
            <a:ext cx="5709345" cy="6273573"/>
          </a:xfrm>
          <a:prstGeom prst="rect">
            <a:avLst/>
          </a:prstGeo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622</Words>
  <Application>Microsoft Office PowerPoint</Application>
  <PresentationFormat>Экран (4:3)</PresentationFormat>
  <Paragraphs>96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Геологическое строение Воронежской области</vt:lpstr>
      <vt:lpstr>Геологическое строение Воронежской области</vt:lpstr>
      <vt:lpstr>Геологическое строение Воронежской области</vt:lpstr>
      <vt:lpstr>Геологическое строение Воронежской области</vt:lpstr>
      <vt:lpstr>Геологическое строение Воронежской области</vt:lpstr>
      <vt:lpstr>Геологическое строение Воронежской области</vt:lpstr>
      <vt:lpstr>Слайд 7</vt:lpstr>
      <vt:lpstr>Слайд 8</vt:lpstr>
      <vt:lpstr>Слайд 9</vt:lpstr>
      <vt:lpstr>Слайд 10</vt:lpstr>
      <vt:lpstr>Карьер по добыче гранита в Павловске</vt:lpstr>
      <vt:lpstr>Гранитный памятник на месте, где во время Великой Отечественной войны формировался Воронежский добровольческий полк.</vt:lpstr>
      <vt:lpstr>Выход песков. Красноватый цвет связан с наличием окислов железа (ржавчины)</vt:lpstr>
      <vt:lpstr>Карьер по добыче огнеупорных глин (чёрного цвета внизу). Сверху видны слои глины (коричневая), мела песка.</vt:lpstr>
      <vt:lpstr>Во многих местах области пески – первая сверху горная порода (Северный микрорайон г. Воронежа)</vt:lpstr>
      <vt:lpstr>Геологический разрез, проходящий по Среднерусской возвышенности</vt:lpstr>
      <vt:lpstr>Геологический разрез, проходящий по Окско-Донской низменности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84</cp:revision>
  <dcterms:created xsi:type="dcterms:W3CDTF">2014-11-28T17:41:41Z</dcterms:created>
  <dcterms:modified xsi:type="dcterms:W3CDTF">2015-01-20T08:16:50Z</dcterms:modified>
</cp:coreProperties>
</file>