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2" r:id="rId8"/>
    <p:sldId id="267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10.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2136" y="2629981"/>
            <a:ext cx="4405345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Геологическая история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750664"/>
            <a:ext cx="8429684" cy="3607030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400" i="1" dirty="0" smtClean="0">
                <a:latin typeface="Georgia" pitchFamily="18" charset="0"/>
              </a:rPr>
              <a:t>Какие геологические изменения происходили на территории Воронежской области в разные периоды истории Земли?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400" i="1" dirty="0" smtClean="0">
                <a:latin typeface="Georgia" pitchFamily="18" charset="0"/>
              </a:rPr>
              <a:t>С чем были связаны эти изменения?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400" i="1" dirty="0" smtClean="0">
                <a:latin typeface="Georgia" pitchFamily="18" charset="0"/>
              </a:rPr>
              <a:t>Как менялся животный и растительный мир области?</a:t>
            </a:r>
          </a:p>
          <a:p>
            <a:pPr marL="114300" indent="-45720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None/>
            </a:pPr>
            <a:r>
              <a:rPr lang="ru-RU" sz="2000" i="1" dirty="0" smtClean="0">
                <a:latin typeface="Georgia" pitchFamily="18" charset="0"/>
              </a:rPr>
              <a:t>								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Геологическая история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Назовите основные </a:t>
            </a:r>
            <a:r>
              <a:rPr lang="ru-RU" sz="2000" i="1" dirty="0" smtClean="0">
                <a:latin typeface="Georgia" pitchFamily="18" charset="0"/>
              </a:rPr>
              <a:t>эры и периоды истории Земли.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происходило на нашей планете в те эпохи?</a:t>
            </a:r>
            <a:endParaRPr lang="ru-RU" sz="2000" dirty="0" smtClean="0">
              <a:latin typeface="Georgia" pitchFamily="18" charset="0"/>
            </a:endParaRPr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8592" y="1357298"/>
            <a:ext cx="4066222" cy="304966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8592" y="4643446"/>
            <a:ext cx="4579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Чаще всего </a:t>
            </a:r>
            <a:r>
              <a:rPr lang="ru-RU" dirty="0" smtClean="0"/>
              <a:t>остатки древних растений и животных можно </a:t>
            </a:r>
            <a:r>
              <a:rPr lang="ru-RU" dirty="0" smtClean="0"/>
              <a:t>найти </a:t>
            </a:r>
          </a:p>
          <a:p>
            <a:pPr algn="ctr"/>
            <a:r>
              <a:rPr lang="ru-RU" dirty="0" smtClean="0"/>
              <a:t>у рек, в оврагах и балках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Изучение геологической истории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 том, что происходило на территории нашей области в предыдущие эры и периоды, можно судить по встречающимся у нас горным породам (вулканическим, морским, речным).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Часто в осадочных породах встречаются </a:t>
            </a:r>
            <a:r>
              <a:rPr lang="ru-RU" sz="2000" b="1" i="1" dirty="0" smtClean="0">
                <a:latin typeface="Georgia" pitchFamily="18" charset="0"/>
              </a:rPr>
              <a:t>окаменелости</a:t>
            </a:r>
            <a:r>
              <a:rPr lang="ru-RU" sz="2000" i="1" dirty="0" smtClean="0">
                <a:latin typeface="Georgia" pitchFamily="18" charset="0"/>
              </a:rPr>
              <a:t> – остатки </a:t>
            </a:r>
            <a:r>
              <a:rPr lang="ru-RU" sz="2000" i="1" dirty="0" smtClean="0">
                <a:latin typeface="Georgia" pitchFamily="18" charset="0"/>
              </a:rPr>
              <a:t>древних растений</a:t>
            </a:r>
            <a:r>
              <a:rPr lang="ru-RU" sz="2000" i="1" dirty="0" smtClean="0">
                <a:latin typeface="Georgia" pitchFamily="18" charset="0"/>
              </a:rPr>
              <a:t>, животных, микроорганизмов.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Иногда древние породы выходят на </a:t>
            </a:r>
            <a:r>
              <a:rPr lang="ru-RU" sz="2000" i="1" dirty="0" smtClean="0">
                <a:latin typeface="Georgia" pitchFamily="18" charset="0"/>
              </a:rPr>
              <a:t>поверхность, </a:t>
            </a:r>
            <a:r>
              <a:rPr lang="ru-RU" sz="2000" i="1" dirty="0" smtClean="0">
                <a:latin typeface="Georgia" pitchFamily="18" charset="0"/>
              </a:rPr>
              <a:t>образуя </a:t>
            </a:r>
            <a:r>
              <a:rPr lang="ru-RU" sz="2000" b="1" i="1" dirty="0" smtClean="0">
                <a:latin typeface="Georgia" pitchFamily="18" charset="0"/>
              </a:rPr>
              <a:t>обнажения</a:t>
            </a:r>
            <a:r>
              <a:rPr lang="ru-RU" sz="2000" i="1" dirty="0" smtClean="0">
                <a:latin typeface="Georgia" pitchFamily="18" charset="0"/>
              </a:rPr>
              <a:t>. 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31146" y="2081476"/>
            <a:ext cx="3581113" cy="2685834"/>
          </a:xfrm>
        </p:spPr>
      </p:pic>
      <p:sp>
        <p:nvSpPr>
          <p:cNvPr id="6" name="TextBox 5"/>
          <p:cNvSpPr txBox="1"/>
          <p:nvPr/>
        </p:nvSpPr>
        <p:spPr>
          <a:xfrm>
            <a:off x="531146" y="5568751"/>
            <a:ext cx="3701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Обнажение. Морские песчаные  </a:t>
            </a:r>
          </a:p>
          <a:p>
            <a:pPr algn="ctr"/>
            <a:r>
              <a:rPr lang="ru-RU" dirty="0" smtClean="0"/>
              <a:t>отложения на Среднерусской </a:t>
            </a:r>
          </a:p>
          <a:p>
            <a:pPr algn="ctr"/>
            <a:r>
              <a:rPr lang="ru-RU" dirty="0" smtClean="0"/>
              <a:t>возвышенности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Область в палеозое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палеозое наша территория активно перемещалась на север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 достигла экватора.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начале палеозоя здесь каменистая пустыня.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девонском периоде – дно моря.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каменноугольном периоде на юге – море, на севере суша, покрытая лесами из гигантских папоротников и плаунов. Затем климат стал суше.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8466" y="2857496"/>
            <a:ext cx="38463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Окаменелости </a:t>
            </a:r>
            <a:r>
              <a:rPr lang="ru-RU" sz="1700" dirty="0" smtClean="0"/>
              <a:t>палеозоя.</a:t>
            </a:r>
            <a:endParaRPr lang="ru-RU" sz="1700" dirty="0" smtClean="0"/>
          </a:p>
          <a:p>
            <a:pPr algn="ctr"/>
            <a:r>
              <a:rPr lang="ru-RU" sz="1700" dirty="0" smtClean="0"/>
              <a:t>Вверху – ископаемый </a:t>
            </a:r>
            <a:r>
              <a:rPr lang="ru-RU" sz="1700" dirty="0" smtClean="0"/>
              <a:t>коралл,</a:t>
            </a:r>
            <a:endParaRPr lang="ru-RU" sz="1700" dirty="0" smtClean="0"/>
          </a:p>
          <a:p>
            <a:pPr algn="ctr"/>
            <a:r>
              <a:rPr lang="ru-RU" sz="1700" dirty="0" smtClean="0"/>
              <a:t>в</a:t>
            </a:r>
            <a:r>
              <a:rPr lang="ru-RU" sz="1700" dirty="0" smtClean="0"/>
              <a:t>низу </a:t>
            </a:r>
            <a:r>
              <a:rPr lang="ru-RU" sz="1700" dirty="0" smtClean="0"/>
              <a:t>– моллюски </a:t>
            </a:r>
            <a:r>
              <a:rPr lang="ru-RU" sz="1700" dirty="0" err="1" smtClean="0"/>
              <a:t>спириферы</a:t>
            </a:r>
            <a:endParaRPr lang="ru-RU" sz="1700" dirty="0" smtClean="0"/>
          </a:p>
          <a:p>
            <a:pPr algn="ctr"/>
            <a:r>
              <a:rPr lang="ru-RU" sz="1700" dirty="0" smtClean="0"/>
              <a:t>(г. Семилуки</a:t>
            </a:r>
            <a:r>
              <a:rPr lang="ru-RU" sz="1700" dirty="0" smtClean="0"/>
              <a:t>).</a:t>
            </a:r>
            <a:endParaRPr lang="ru-RU" sz="1700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2" name="Picture 5" descr="ископаемые кораллы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36" y="857232"/>
            <a:ext cx="3846345" cy="1978015"/>
          </a:xfrm>
          <a:prstGeom prst="rect">
            <a:avLst/>
          </a:prstGeom>
          <a:noFill/>
          <a:ln w="38100" cmpd="dbl">
            <a:solidFill>
              <a:srgbClr val="0099FF"/>
            </a:solidFill>
            <a:miter lim="800000"/>
            <a:headEnd/>
            <a:tailEnd/>
          </a:ln>
        </p:spPr>
      </p:pic>
      <p:pic>
        <p:nvPicPr>
          <p:cNvPr id="13" name="Picture 10" descr="дизъюнктус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466" y="4009604"/>
            <a:ext cx="3846344" cy="2705544"/>
          </a:xfrm>
          <a:prstGeom prst="rect">
            <a:avLst/>
          </a:prstGeom>
          <a:noFill/>
          <a:ln w="38100" cmpd="dbl">
            <a:solidFill>
              <a:srgbClr val="00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357190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Область в мезозое и кайнозое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Территория продолжала двигаться на север.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меловом периоде область – дно тёплого моря. Здесь накапливаются крупные отложения мела. Наиболее характерная окаменелость – белемнит.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48200" y="5143512"/>
            <a:ext cx="3494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Окаменелости:</a:t>
            </a:r>
          </a:p>
          <a:p>
            <a:pPr algn="ctr"/>
            <a:r>
              <a:rPr lang="ru-RU" dirty="0" smtClean="0"/>
              <a:t>губка </a:t>
            </a:r>
            <a:r>
              <a:rPr lang="ru-RU" dirty="0" err="1" smtClean="0"/>
              <a:t>вентрикулитес</a:t>
            </a:r>
            <a:r>
              <a:rPr lang="ru-RU" dirty="0" smtClean="0"/>
              <a:t> – вверху; </a:t>
            </a:r>
          </a:p>
          <a:p>
            <a:pPr algn="ctr"/>
            <a:r>
              <a:rPr lang="ru-RU" dirty="0" smtClean="0"/>
              <a:t>моллюск </a:t>
            </a:r>
            <a:r>
              <a:rPr lang="ru-RU" dirty="0" err="1" smtClean="0"/>
              <a:t>кардиум</a:t>
            </a:r>
            <a:r>
              <a:rPr lang="ru-RU" dirty="0" smtClean="0"/>
              <a:t> – внизу 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Picture 10" descr="вентрикулитес"/>
          <p:cNvPicPr>
            <a:picLocks noChangeAspect="1" noChangeArrowheads="1"/>
          </p:cNvPicPr>
          <p:nvPr/>
        </p:nvPicPr>
        <p:blipFill>
          <a:blip r:embed="rId3" cstate="print"/>
          <a:srcRect l="45683" r="5396" b="55997"/>
          <a:stretch>
            <a:fillRect/>
          </a:stretch>
        </p:blipFill>
        <p:spPr bwMode="auto">
          <a:xfrm>
            <a:off x="428596" y="928670"/>
            <a:ext cx="3457575" cy="2482850"/>
          </a:xfrm>
          <a:prstGeom prst="rect">
            <a:avLst/>
          </a:prstGeom>
          <a:noFill/>
          <a:ln w="38100" cmpd="dbl">
            <a:solidFill>
              <a:srgbClr val="0099FF"/>
            </a:solidFill>
            <a:miter lim="800000"/>
            <a:headEnd/>
            <a:tailEnd/>
          </a:ln>
        </p:spPr>
      </p:pic>
      <p:pic>
        <p:nvPicPr>
          <p:cNvPr id="7" name="Picture 7" descr="кардиум"/>
          <p:cNvPicPr>
            <a:picLocks noChangeAspect="1" noChangeArrowheads="1"/>
          </p:cNvPicPr>
          <p:nvPr/>
        </p:nvPicPr>
        <p:blipFill>
          <a:blip r:embed="rId4" cstate="print"/>
          <a:srcRect l="9035" t="10014" r="18925" b="5911"/>
          <a:stretch>
            <a:fillRect/>
          </a:stretch>
        </p:blipFill>
        <p:spPr bwMode="auto">
          <a:xfrm>
            <a:off x="428596" y="3786190"/>
            <a:ext cx="3457575" cy="2522484"/>
          </a:xfrm>
          <a:prstGeom prst="rect">
            <a:avLst/>
          </a:prstGeom>
          <a:noFill/>
          <a:ln w="38100" cmpd="dbl">
            <a:solidFill>
              <a:srgbClr val="00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Геологическая история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071934" y="571480"/>
            <a:ext cx="4929222" cy="535785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Область в мезозое и кайнозое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палеогеновом и неогеновом периодах область снова покрывается водами моря.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четвертичном периоде территория покрывалась льдом во время Днепровского (Донского) оледенения. </a:t>
            </a:r>
            <a:r>
              <a:rPr lang="ru-RU" sz="2000" i="1" dirty="0" smtClean="0">
                <a:latin typeface="Georgia" pitchFamily="18" charset="0"/>
              </a:rPr>
              <a:t> Наша местность тогда напоминала современную Антарктиду.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Во время последнего, Валдайского оледенения </a:t>
            </a:r>
            <a:r>
              <a:rPr lang="ru-RU" sz="2000" i="1" dirty="0" smtClean="0">
                <a:latin typeface="Georgia" pitchFamily="18" charset="0"/>
              </a:rPr>
              <a:t>у нас обитали </a:t>
            </a:r>
            <a:r>
              <a:rPr lang="ru-RU" sz="2000" i="1" dirty="0" smtClean="0">
                <a:latin typeface="Georgia" pitchFamily="18" charset="0"/>
              </a:rPr>
              <a:t>мамонты, шерстистые носороги, пещерные львы. Жили </a:t>
            </a:r>
            <a:r>
              <a:rPr lang="ru-RU" sz="2000" i="1" dirty="0" err="1" smtClean="0">
                <a:latin typeface="Georgia" pitchFamily="18" charset="0"/>
              </a:rPr>
              <a:t>первыбытные</a:t>
            </a:r>
            <a:r>
              <a:rPr lang="ru-RU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люди.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После оледенения климат потеплел. Территория приняла современный вид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71934" y="5929330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Остатки костей древних животных </a:t>
            </a:r>
          </a:p>
          <a:p>
            <a:pPr algn="ctr"/>
            <a:r>
              <a:rPr lang="ru-RU" dirty="0" smtClean="0"/>
              <a:t>и </a:t>
            </a:r>
            <a:r>
              <a:rPr lang="ru-RU" dirty="0" smtClean="0"/>
              <a:t>реконструкция мамонта </a:t>
            </a:r>
            <a:r>
              <a:rPr lang="ru-RU" dirty="0" smtClean="0"/>
              <a:t>в музее с. </a:t>
            </a:r>
            <a:r>
              <a:rPr lang="ru-RU" dirty="0" err="1" smtClean="0"/>
              <a:t>Костёнки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" name="Picture 10" descr="вентрикулитес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1025054"/>
            <a:ext cx="3457575" cy="2290082"/>
          </a:xfrm>
          <a:prstGeom prst="rect">
            <a:avLst/>
          </a:prstGeom>
          <a:noFill/>
          <a:ln w="38100" cmpd="dbl">
            <a:solidFill>
              <a:srgbClr val="0099FF"/>
            </a:solidFill>
            <a:miter lim="800000"/>
            <a:headEnd/>
            <a:tailEnd/>
          </a:ln>
        </p:spPr>
      </p:pic>
      <p:pic>
        <p:nvPicPr>
          <p:cNvPr id="7" name="Picture 7" descr="кардиум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28596" y="3902391"/>
            <a:ext cx="3457575" cy="2290082"/>
          </a:xfrm>
          <a:prstGeom prst="rect">
            <a:avLst/>
          </a:prstGeom>
          <a:noFill/>
          <a:ln w="38100" cmpd="dbl">
            <a:solidFill>
              <a:srgbClr val="00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Геологическая карта Воронежской области</a:t>
            </a:r>
          </a:p>
        </p:txBody>
      </p:sp>
      <p:pic>
        <p:nvPicPr>
          <p:cNvPr id="15" name="Рисунок 14" descr="obl 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40369"/>
            <a:ext cx="7143800" cy="6273573"/>
          </a:xfrm>
          <a:prstGeom prst="rect">
            <a:avLst/>
          </a:prstGeom>
        </p:spPr>
      </p:pic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Геологической разрез по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latin typeface="Georgia" pitchFamily="18" charset="0"/>
                <a:ea typeface="+mj-ea"/>
                <a:cs typeface="+mj-cs"/>
              </a:rPr>
              <a:t>территории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Воронежской области</a:t>
            </a:r>
          </a:p>
        </p:txBody>
      </p:sp>
      <p:pic>
        <p:nvPicPr>
          <p:cNvPr id="15" name="Рисунок 14" descr="obl F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8588766" cy="3433449"/>
          </a:xfrm>
          <a:prstGeom prst="rect">
            <a:avLst/>
          </a:prstGeom>
        </p:spPr>
      </p:pic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Сводная геолого-палеогеографическая таблица</a:t>
            </a:r>
          </a:p>
        </p:txBody>
      </p:sp>
      <p:pic>
        <p:nvPicPr>
          <p:cNvPr id="15" name="Рисунок 14" descr="obl 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079" y="440369"/>
            <a:ext cx="5709345" cy="6273573"/>
          </a:xfrm>
          <a:prstGeom prst="rect">
            <a:avLst/>
          </a:prstGeom>
        </p:spPr>
      </p:pic>
      <p:pic>
        <p:nvPicPr>
          <p:cNvPr id="5" name="Рисунок 4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5028" y="142852"/>
            <a:ext cx="811560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372</Words>
  <Application>Microsoft Office PowerPoint</Application>
  <PresentationFormat>Экран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Геологическая история Воронежской области</vt:lpstr>
      <vt:lpstr>Геологическая история Воронежской области</vt:lpstr>
      <vt:lpstr>Геологическая история Воронежской области</vt:lpstr>
      <vt:lpstr>Геологическая история Воронежской области</vt:lpstr>
      <vt:lpstr>Геологическая история Воронежской области</vt:lpstr>
      <vt:lpstr>Геологическая история Воронежской области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76</cp:revision>
  <dcterms:created xsi:type="dcterms:W3CDTF">2014-11-28T17:41:41Z</dcterms:created>
  <dcterms:modified xsi:type="dcterms:W3CDTF">2015-01-20T07:55:44Z</dcterms:modified>
</cp:coreProperties>
</file>