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80" r:id="rId5"/>
    <p:sldId id="281" r:id="rId6"/>
    <p:sldId id="282" r:id="rId7"/>
    <p:sldId id="279" r:id="rId8"/>
    <p:sldId id="283" r:id="rId9"/>
    <p:sldId id="284" r:id="rId10"/>
    <p:sldId id="26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3</a:t>
          </a:r>
          <a:r>
            <a:rPr lang="ru-RU" b="1" dirty="0" smtClean="0"/>
            <a:t>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E08D0A24-6C9F-4F0C-9C03-79D35E22BFF3}" type="pres">
      <dgm:prSet presAssocID="{0D27236E-0F48-442E-BEB2-C7DC34754491}" presName="space" presStyleCnt="0"/>
      <dgm:spPr/>
      <dgm:t>
        <a:bodyPr/>
        <a:lstStyle/>
        <a:p>
          <a:endParaRPr lang="ru-RU"/>
        </a:p>
      </dgm:t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2745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15298" y="2522339"/>
            <a:ext cx="3727453" cy="279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444" y="142875"/>
            <a:ext cx="1283899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Свойства почвы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Из каких веществ состоит почва?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В каких агрегатных состояниях могут находиться вещества в почве?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почвенное плодородие?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Из каких горизонтов состоят почвы?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Почему в естественном состоянии почва не истощается?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Почему почву называют </a:t>
            </a:r>
            <a:r>
              <a:rPr lang="ru-RU" sz="2000" i="1" dirty="0" err="1" smtClean="0">
                <a:latin typeface="Georgia" pitchFamily="18" charset="0"/>
              </a:rPr>
              <a:t>биокосным</a:t>
            </a:r>
            <a:r>
              <a:rPr lang="ru-RU" sz="2000" i="1" dirty="0" smtClean="0">
                <a:latin typeface="Georgia" pitchFamily="18" charset="0"/>
              </a:rPr>
              <a:t> веществом?</a:t>
            </a: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Свойства почвы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Перечислите известные вам факторы почвообразования. </a:t>
            </a:r>
            <a:endParaRPr lang="en-US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круговорот веществ? </a:t>
            </a:r>
            <a:endParaRPr lang="en-US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Чем отличаются объекты живой и неживой природы?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993680" cy="2645164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85794"/>
            <a:ext cx="4352956" cy="5857916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Из чего состоит почва</a:t>
            </a:r>
            <a:endParaRPr lang="en-US" sz="2000" b="1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Почву можно разделить на две части. Первая – это частицы горной породы, на которой почва образовалась (минеральная основа почвы).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Вторая часть почвы – это различные органические </a:t>
            </a:r>
            <a:r>
              <a:rPr lang="ru-RU" sz="2000" i="1" dirty="0" smtClean="0">
                <a:latin typeface="Georgia" pitchFamily="18" charset="0"/>
              </a:rPr>
              <a:t>вещества, </a:t>
            </a:r>
            <a:r>
              <a:rPr lang="ru-RU" sz="2000" i="1" dirty="0" smtClean="0">
                <a:latin typeface="Georgia" pitchFamily="18" charset="0"/>
              </a:rPr>
              <a:t>составляющие гумус, (группа сложных органических веществ).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Плодородием называют способность почвы обеспечить растение необходимыми веществами. Самыми плодородными в мире считаются чернозёмные почвы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2447" y="1428736"/>
            <a:ext cx="4107394" cy="3076201"/>
          </a:xfrm>
        </p:spPr>
      </p:pic>
      <p:sp>
        <p:nvSpPr>
          <p:cNvPr id="6" name="TextBox 5"/>
          <p:cNvSpPr txBox="1"/>
          <p:nvPr/>
        </p:nvSpPr>
        <p:spPr>
          <a:xfrm>
            <a:off x="1214414" y="4643446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Памятник чернозёму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632479"/>
            <a:ext cx="4352956" cy="5011231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Из чего состоит почва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почве имеются вещества в твёрдом состоянии (почвообразующая порода, гумус), жидком (вода и водные растворы различных веществ) и газообразном (почвенный воздух). </a:t>
            </a:r>
            <a:endParaRPr lang="en-US" sz="2000" i="1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2447" y="1593849"/>
            <a:ext cx="4105239" cy="2736826"/>
          </a:xfrm>
        </p:spPr>
      </p:pic>
      <p:sp>
        <p:nvSpPr>
          <p:cNvPr id="6" name="TextBox 5"/>
          <p:cNvSpPr txBox="1"/>
          <p:nvPr/>
        </p:nvSpPr>
        <p:spPr>
          <a:xfrm>
            <a:off x="252447" y="4643446"/>
            <a:ext cx="427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На крутых склонах почвы отсутствуют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352956" cy="5643602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Структура почвы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Частицы почвы обычно имеют определённые размеры и форму – почвенную структуру.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Если почва активно обрабатывается, она теряет первоначальную структуру. Гумуса в ней становится меньше, и крупные частицы распадаются на пылеватые. Ухудшаются её водные и воздушные свойства.</a:t>
            </a:r>
          </a:p>
          <a:p>
            <a:pPr marL="0" indent="0">
              <a:buNone/>
            </a:pPr>
            <a:endParaRPr lang="en-US" sz="2000" i="1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3148" y="1773773"/>
            <a:ext cx="3434652" cy="2289768"/>
          </a:xfrm>
        </p:spPr>
      </p:pic>
      <p:sp>
        <p:nvSpPr>
          <p:cNvPr id="6" name="TextBox 5"/>
          <p:cNvSpPr txBox="1"/>
          <p:nvPr/>
        </p:nvSpPr>
        <p:spPr>
          <a:xfrm>
            <a:off x="1214414" y="4643446"/>
            <a:ext cx="217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Почвенный разрез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352956" cy="6072230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Почвенные горизонты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Сверху вниз почва неоднородна. Она делится на части – почвенные горизонты. Сочетание горизонтов даёт </a:t>
            </a:r>
            <a:r>
              <a:rPr lang="ru-RU" sz="2000" b="1" i="1" dirty="0" smtClean="0">
                <a:latin typeface="Georgia" pitchFamily="18" charset="0"/>
              </a:rPr>
              <a:t>почвенный профиль</a:t>
            </a:r>
            <a:r>
              <a:rPr lang="ru-RU" sz="2000" i="1" dirty="0" smtClean="0">
                <a:latin typeface="Georgia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естественном состоянии почва сверху покрыта опавшей листвой или сухой травой. Это горизонт А0 – лесная подстилка (степной войлок).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Ниже горизонт А – гумусовый горизонт.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Горизонт В – переходный. Здесь почва постепенно переходит в почвообразующую породу.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Горизонт С – почвообразующая порода. </a:t>
            </a:r>
          </a:p>
          <a:p>
            <a:pPr marL="0" indent="0">
              <a:buNone/>
            </a:pPr>
            <a:endParaRPr lang="en-US" sz="2000" i="1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535" t="6495" r="5313" b="16008"/>
          <a:stretch>
            <a:fillRect/>
          </a:stretch>
        </p:blipFill>
        <p:spPr>
          <a:xfrm>
            <a:off x="252447" y="642918"/>
            <a:ext cx="3819487" cy="5496510"/>
          </a:xfrm>
        </p:spPr>
      </p:pic>
      <p:sp>
        <p:nvSpPr>
          <p:cNvPr id="6" name="TextBox 5"/>
          <p:cNvSpPr txBox="1"/>
          <p:nvPr/>
        </p:nvSpPr>
        <p:spPr>
          <a:xfrm>
            <a:off x="285720" y="6274378"/>
            <a:ext cx="376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Почвенные профили чернозёмов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342902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Свойства почвы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95984" y="784200"/>
            <a:ext cx="4476016" cy="5984674"/>
          </a:xfrm>
        </p:spPr>
      </p:pic>
      <p:sp>
        <p:nvSpPr>
          <p:cNvPr id="6" name="Прямоугольник 5"/>
          <p:cNvSpPr/>
          <p:nvPr/>
        </p:nvSpPr>
        <p:spPr>
          <a:xfrm>
            <a:off x="4714876" y="142853"/>
            <a:ext cx="42862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Georgia" pitchFamily="18" charset="0"/>
              </a:rPr>
              <a:t>Типичные структурные элементы почв.</a:t>
            </a: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I тип: 1) </a:t>
            </a:r>
            <a:r>
              <a:rPr lang="ru-RU" i="1" dirty="0" err="1" smtClean="0">
                <a:latin typeface="Georgia" pitchFamily="18" charset="0"/>
              </a:rPr>
              <a:t>крупнокомковатая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2) комковатая,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3) </a:t>
            </a:r>
            <a:r>
              <a:rPr lang="ru-RU" i="1" dirty="0" err="1" smtClean="0">
                <a:latin typeface="Georgia" pitchFamily="18" charset="0"/>
              </a:rPr>
              <a:t>мелкокомковатая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4) пылеватая,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5) </a:t>
            </a:r>
            <a:r>
              <a:rPr lang="ru-RU" i="1" dirty="0" err="1" smtClean="0">
                <a:latin typeface="Georgia" pitchFamily="18" charset="0"/>
              </a:rPr>
              <a:t>крупноореховатая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6) </a:t>
            </a:r>
            <a:r>
              <a:rPr lang="ru-RU" i="1" dirty="0" err="1" smtClean="0">
                <a:latin typeface="Georgia" pitchFamily="18" charset="0"/>
              </a:rPr>
              <a:t>ореховатая</a:t>
            </a:r>
            <a:r>
              <a:rPr lang="ru-RU" i="1" dirty="0" smtClean="0">
                <a:latin typeface="Georgia" pitchFamily="18" charset="0"/>
              </a:rPr>
              <a:t>, </a:t>
            </a: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7) </a:t>
            </a:r>
            <a:r>
              <a:rPr lang="ru-RU" i="1" dirty="0" err="1" smtClean="0">
                <a:latin typeface="Georgia" pitchFamily="18" charset="0"/>
              </a:rPr>
              <a:t>мелкоореховатая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8) крупнозернистая,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9) зернистая,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10) мелкозернистая.</a:t>
            </a: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II тип: 11) столбчатая,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12) </a:t>
            </a:r>
            <a:r>
              <a:rPr lang="ru-RU" i="1" dirty="0" err="1" smtClean="0">
                <a:latin typeface="Georgia" pitchFamily="18" charset="0"/>
              </a:rPr>
              <a:t>столбовидная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13) </a:t>
            </a:r>
            <a:r>
              <a:rPr lang="ru-RU" i="1" dirty="0" err="1" smtClean="0">
                <a:latin typeface="Georgia" pitchFamily="18" charset="0"/>
              </a:rPr>
              <a:t>крупнопризматическая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14) призматическая,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15) </a:t>
            </a:r>
            <a:r>
              <a:rPr lang="ru-RU" i="1" dirty="0" err="1" smtClean="0">
                <a:latin typeface="Georgia" pitchFamily="18" charset="0"/>
              </a:rPr>
              <a:t>мелкопризматическая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16) карандашная.</a:t>
            </a: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III тип: 17) сланцеватая,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18) пластинчатая,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19) </a:t>
            </a:r>
            <a:r>
              <a:rPr lang="ru-RU" i="1" dirty="0" err="1" smtClean="0">
                <a:latin typeface="Georgia" pitchFamily="18" charset="0"/>
              </a:rPr>
              <a:t>листоватая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20) </a:t>
            </a:r>
            <a:r>
              <a:rPr lang="ru-RU" i="1" dirty="0" err="1" smtClean="0">
                <a:latin typeface="Georgia" pitchFamily="18" charset="0"/>
              </a:rPr>
              <a:t>грубочешуйчатая</a:t>
            </a:r>
            <a:r>
              <a:rPr lang="ru-RU" i="1" dirty="0" smtClean="0">
                <a:latin typeface="Georgia" pitchFamily="18" charset="0"/>
              </a:rPr>
              <a:t>, </a:t>
            </a:r>
            <a:endParaRPr lang="en-US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Georgia" pitchFamily="18" charset="0"/>
              </a:rPr>
              <a:t>21) мелкочешуйчатая.</a:t>
            </a:r>
          </a:p>
          <a:p>
            <a:pPr marL="0" indent="0">
              <a:buNone/>
            </a:pPr>
            <a:endParaRPr lang="ru-RU" i="1" dirty="0" smtClean="0">
              <a:latin typeface="Georgia" pitchFamily="18" charset="0"/>
            </a:endParaRPr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352956" cy="6072230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Круговорот веществ при почвообразовании.</a:t>
            </a:r>
            <a:r>
              <a:rPr lang="ru-RU" sz="2000" i="1" dirty="0" smtClean="0">
                <a:latin typeface="Georgia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Растения получают из горной породы, а позднее из почвы, необходимые им минеральные вещества. Благодаря фотосинтезу, образуются органические вещества, в состав которых входят и минеральные элементы. С </a:t>
            </a:r>
            <a:r>
              <a:rPr lang="ru-RU" sz="2000" i="1" dirty="0" err="1" smtClean="0">
                <a:latin typeface="Georgia" pitchFamily="18" charset="0"/>
              </a:rPr>
              <a:t>опадом</a:t>
            </a:r>
            <a:r>
              <a:rPr lang="ru-RU" sz="2000" i="1" dirty="0" smtClean="0">
                <a:latin typeface="Georgia" pitchFamily="18" charset="0"/>
              </a:rPr>
              <a:t> эти вещества поступают в почву. Там они трансформируются животными и микроорганизмами в гумус, а часть соединений разлагается до минеральных веществ.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Так происходит круговорот веществ.</a:t>
            </a:r>
            <a:endParaRPr lang="en-US" sz="2000" i="1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6962" y="1643051"/>
            <a:ext cx="4206438" cy="2786082"/>
          </a:xfrm>
        </p:spPr>
      </p:pic>
      <p:sp>
        <p:nvSpPr>
          <p:cNvPr id="6" name="TextBox 5"/>
          <p:cNvSpPr txBox="1"/>
          <p:nvPr/>
        </p:nvSpPr>
        <p:spPr>
          <a:xfrm>
            <a:off x="571472" y="4643446"/>
            <a:ext cx="361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Тёмный цвет почвы определяет</a:t>
            </a:r>
          </a:p>
          <a:p>
            <a:pPr algn="ctr"/>
            <a:r>
              <a:rPr lang="ru-RU" dirty="0" smtClean="0"/>
              <a:t>содержащийся в ней гумус</a:t>
            </a:r>
            <a:endParaRPr lang="ru-RU" dirty="0"/>
          </a:p>
        </p:txBody>
      </p:sp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Свойства почвы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352956" cy="5429288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Почва – живая и неживая</a:t>
            </a:r>
            <a:r>
              <a:rPr lang="ru-RU" sz="2000" i="1" dirty="0" smtClean="0">
                <a:latin typeface="Georgia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Из-за сложности почвы, для неё был введён особый термин – </a:t>
            </a:r>
            <a:r>
              <a:rPr lang="ru-RU" sz="2000" i="1" dirty="0" err="1" smtClean="0">
                <a:latin typeface="Georgia" pitchFamily="18" charset="0"/>
              </a:rPr>
              <a:t>биокосное</a:t>
            </a:r>
            <a:r>
              <a:rPr lang="ru-RU" sz="2000" i="1" dirty="0" smtClean="0">
                <a:latin typeface="Georgia" pitchFamily="18" charset="0"/>
              </a:rPr>
              <a:t> вещество. «</a:t>
            </a:r>
            <a:r>
              <a:rPr lang="ru-RU" sz="2000" i="1" dirty="0" err="1" smtClean="0">
                <a:latin typeface="Georgia" pitchFamily="18" charset="0"/>
              </a:rPr>
              <a:t>Био</a:t>
            </a:r>
            <a:r>
              <a:rPr lang="ru-RU" sz="2000" i="1" dirty="0" smtClean="0">
                <a:latin typeface="Georgia" pitchFamily="18" charset="0"/>
              </a:rPr>
              <a:t>» – живое, а «косное» – мертвое.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Почва – особое </a:t>
            </a:r>
            <a:r>
              <a:rPr lang="ru-RU" sz="2000" i="1" dirty="0" err="1" smtClean="0">
                <a:latin typeface="Georgia" pitchFamily="18" charset="0"/>
              </a:rPr>
              <a:t>биокосное</a:t>
            </a:r>
            <a:r>
              <a:rPr lang="ru-RU" sz="2000" i="1" dirty="0" smtClean="0">
                <a:latin typeface="Georgia" pitchFamily="18" charset="0"/>
              </a:rPr>
              <a:t> тело, закономерная структура из живого и неживого вещества.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0333" y="1321332"/>
            <a:ext cx="4125915" cy="2750610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447" y="142852"/>
            <a:ext cx="583755" cy="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526</Words>
  <Application>Microsoft Office PowerPoint</Application>
  <PresentationFormat>Экран (4:3)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Свойства почвы</vt:lpstr>
      <vt:lpstr>Свойства почвы</vt:lpstr>
      <vt:lpstr>Свойства почвы</vt:lpstr>
      <vt:lpstr>Свойства почвы</vt:lpstr>
      <vt:lpstr>Свойства почвы</vt:lpstr>
      <vt:lpstr>Свойства почвы</vt:lpstr>
      <vt:lpstr>Слайд 7</vt:lpstr>
      <vt:lpstr>Свойства почвы</vt:lpstr>
      <vt:lpstr>Свойства почвы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102</cp:revision>
  <dcterms:created xsi:type="dcterms:W3CDTF">2014-11-28T17:41:41Z</dcterms:created>
  <dcterms:modified xsi:type="dcterms:W3CDTF">2015-10-15T10:10:52Z</dcterms:modified>
</cp:coreProperties>
</file>